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58" r:id="rId3"/>
    <p:sldId id="261" r:id="rId4"/>
    <p:sldId id="317" r:id="rId5"/>
    <p:sldId id="305" r:id="rId6"/>
    <p:sldId id="307" r:id="rId7"/>
    <p:sldId id="306" r:id="rId8"/>
    <p:sldId id="308" r:id="rId9"/>
    <p:sldId id="309" r:id="rId10"/>
    <p:sldId id="310" r:id="rId11"/>
    <p:sldId id="312" r:id="rId12"/>
    <p:sldId id="311" r:id="rId13"/>
    <p:sldId id="313" r:id="rId14"/>
    <p:sldId id="314" r:id="rId15"/>
    <p:sldId id="316" r:id="rId16"/>
    <p:sldId id="315" r:id="rId17"/>
    <p:sldId id="322" r:id="rId18"/>
    <p:sldId id="319" r:id="rId19"/>
    <p:sldId id="318" r:id="rId20"/>
    <p:sldId id="320" r:id="rId21"/>
    <p:sldId id="321" r:id="rId22"/>
    <p:sldId id="279" r:id="rId23"/>
    <p:sldId id="265" r:id="rId24"/>
    <p:sldId id="281" r:id="rId25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Montserrat" pitchFamily="2" charset="0"/>
      <p:regular r:id="rId30"/>
      <p:bold r:id="rId31"/>
      <p:italic r:id="rId32"/>
      <p:boldItalic r:id="rId33"/>
    </p:embeddedFont>
    <p:embeddedFont>
      <p:font typeface="Montserrat ExtraBold" pitchFamily="2" charset="0"/>
      <p:bold r:id="rId34"/>
      <p:italic r:id="rId35"/>
      <p:boldItalic r:id="rId36"/>
    </p:embeddedFont>
    <p:embeddedFont>
      <p:font typeface="Palatino Linotype" panose="02040502050505030304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09"/>
    <a:srgbClr val="F6B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B8D351-D862-445D-B8D9-5222371CFE6C}">
  <a:tblStyle styleId="{22B8D351-D862-445D-B8D9-5222371CFE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574"/>
  </p:normalViewPr>
  <p:slideViewPr>
    <p:cSldViewPr snapToGrid="0">
      <p:cViewPr varScale="1">
        <p:scale>
          <a:sx n="160" d="100"/>
          <a:sy n="160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715071d2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715071d2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1478115a7_1_17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1478115a7_1_17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715071d22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715071d22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13f2e7b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13f2e7b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574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19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3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8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1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071d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5071d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03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800" y="-22200"/>
            <a:ext cx="7341600" cy="52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8BA91E49-F03F-654D-A62F-F16A74C520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61200" y="-75"/>
            <a:ext cx="418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-75"/>
            <a:ext cx="45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947031" y="3080756"/>
            <a:ext cx="240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CC6F9E6-39CB-534F-81CF-6F9417DE5A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D58BD01C-51D2-524B-A11F-FAE5C6826D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0"/>
            <a:ext cx="9144000" cy="5143475"/>
            <a:chOff x="0" y="0"/>
            <a:chExt cx="9144000" cy="5143475"/>
          </a:xfrm>
        </p:grpSpPr>
        <p:grpSp>
          <p:nvGrpSpPr>
            <p:cNvPr id="46" name="Google Shape;46;p8"/>
            <p:cNvGrpSpPr/>
            <p:nvPr/>
          </p:nvGrpSpPr>
          <p:grpSpPr>
            <a:xfrm>
              <a:off x="0" y="0"/>
              <a:ext cx="9144000" cy="5143475"/>
              <a:chOff x="0" y="0"/>
              <a:chExt cx="9144000" cy="5143475"/>
            </a:xfrm>
          </p:grpSpPr>
          <p:sp>
            <p:nvSpPr>
              <p:cNvPr id="47" name="Google Shape;47;p8"/>
              <p:cNvSpPr/>
              <p:nvPr/>
            </p:nvSpPr>
            <p:spPr>
              <a:xfrm>
                <a:off x="0" y="4748000"/>
                <a:ext cx="91440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0" y="0"/>
                <a:ext cx="91440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 rot="5400000">
                <a:off x="-2215050" y="2533025"/>
                <a:ext cx="48255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 rot="5400000">
                <a:off x="6533550" y="2533025"/>
                <a:ext cx="48255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8"/>
            <p:cNvSpPr/>
            <p:nvPr/>
          </p:nvSpPr>
          <p:spPr>
            <a:xfrm>
              <a:off x="1490850" y="3577150"/>
              <a:ext cx="6162300" cy="12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651650" y="3722750"/>
            <a:ext cx="5840700" cy="1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81262633-666A-A04E-AF35-72FDC897EB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BE682942-B17C-9748-97F2-42673A881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355725" y="769934"/>
            <a:ext cx="39579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355725" y="991934"/>
            <a:ext cx="39579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689200" y="619763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/>
          </p:nvPr>
        </p:nvSpPr>
        <p:spPr>
          <a:xfrm>
            <a:off x="1355725" y="1555159"/>
            <a:ext cx="39579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1355725" y="1777159"/>
            <a:ext cx="39579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689200" y="1404988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/>
          </p:nvPr>
        </p:nvSpPr>
        <p:spPr>
          <a:xfrm>
            <a:off x="1355725" y="2340384"/>
            <a:ext cx="39579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355725" y="2562384"/>
            <a:ext cx="39579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689200" y="2190213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/>
          </p:nvPr>
        </p:nvSpPr>
        <p:spPr>
          <a:xfrm>
            <a:off x="1355725" y="3125609"/>
            <a:ext cx="39579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1355725" y="3347609"/>
            <a:ext cx="39579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689200" y="2975438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/>
          </p:nvPr>
        </p:nvSpPr>
        <p:spPr>
          <a:xfrm>
            <a:off x="1355725" y="3910834"/>
            <a:ext cx="39579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6"/>
          </p:nvPr>
        </p:nvSpPr>
        <p:spPr>
          <a:xfrm>
            <a:off x="1355725" y="4132834"/>
            <a:ext cx="39579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7" hasCustomPrompt="1"/>
          </p:nvPr>
        </p:nvSpPr>
        <p:spPr>
          <a:xfrm>
            <a:off x="689200" y="3760663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6864925" y="0"/>
            <a:ext cx="22791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/>
          <p:nvPr/>
        </p:nvCxnSpPr>
        <p:spPr>
          <a:xfrm rot="10800000">
            <a:off x="6860625" y="4940300"/>
            <a:ext cx="173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;p1">
            <a:extLst>
              <a:ext uri="{FF2B5EF4-FFF2-40B4-BE49-F238E27FC236}">
                <a16:creationId xmlns:a16="http://schemas.microsoft.com/office/drawing/2014/main" id="{1B621E14-AED9-384F-ADB1-BF44E22685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ONE_COLUMN_TEXT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5792550" y="0"/>
            <a:ext cx="33516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705225" y="1497050"/>
            <a:ext cx="43668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 rot="10800000">
            <a:off x="5757525" y="4940300"/>
            <a:ext cx="283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BD7BA5E-B808-AC40-B1F0-59F2E5B446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1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 flipH="1">
            <a:off x="275" y="0"/>
            <a:ext cx="5300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705225" y="2839250"/>
            <a:ext cx="25749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514BECC2-DC50-5745-8E89-58A564F44E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9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models" TargetMode="External"/><Relationship Id="rId3" Type="http://schemas.openxmlformats.org/officeDocument/2006/relationships/image" Target="../media/image31.jpg"/><Relationship Id="rId7" Type="http://schemas.openxmlformats.org/officeDocument/2006/relationships/hyperlink" Target="https://arxiv.org/abs/1911.0907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905.11946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github.com/deepme987/Tensorflow-Object-Detection" TargetMode="External"/><Relationship Id="rId10" Type="http://schemas.openxmlformats.org/officeDocument/2006/relationships/hyperlink" Target="https://pysource.com/2021/03/11/distance-detection-with-depth-camera-intel-realsense-d435i/" TargetMode="External"/><Relationship Id="rId4" Type="http://schemas.openxmlformats.org/officeDocument/2006/relationships/hyperlink" Target="https://www.kaggle.com/andrewmvd/face-mask-detection" TargetMode="External"/><Relationship Id="rId9" Type="http://schemas.openxmlformats.org/officeDocument/2006/relationships/hyperlink" Target="https://tfhub.dev/tensorflow/efficientdet/d0/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7044646-5A45-3946-BED9-2D89A94F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26" y="333522"/>
            <a:ext cx="3598469" cy="4442803"/>
          </a:xfrm>
          <a:prstGeom prst="rect">
            <a:avLst/>
          </a:prstGeom>
        </p:spPr>
      </p:pic>
      <p:sp>
        <p:nvSpPr>
          <p:cNvPr id="220" name="Google Shape;220;p30"/>
          <p:cNvSpPr/>
          <p:nvPr/>
        </p:nvSpPr>
        <p:spPr>
          <a:xfrm>
            <a:off x="-18683" y="1955213"/>
            <a:ext cx="5362797" cy="1646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ctrTitle"/>
          </p:nvPr>
        </p:nvSpPr>
        <p:spPr>
          <a:xfrm>
            <a:off x="192024" y="2263258"/>
            <a:ext cx="48780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Final Project: </a:t>
            </a:r>
            <a:b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Face mask &amp; social distance detection in real-time video stream</a:t>
            </a:r>
            <a:endParaRPr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1"/>
          </p:nvPr>
        </p:nvSpPr>
        <p:spPr>
          <a:xfrm>
            <a:off x="683712" y="3551365"/>
            <a:ext cx="3195688" cy="124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600"/>
              </a:spcAft>
            </a:pPr>
            <a:r>
              <a:rPr lang="en-US" altLang="zh-TW" sz="2000" b="1" dirty="0"/>
              <a:t>Group 2:   </a:t>
            </a:r>
          </a:p>
          <a:p>
            <a:pPr marL="0" lvl="0" indent="0" algn="ctr"/>
            <a:r>
              <a:rPr lang="en-US" altLang="zh-TW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109136502   </a:t>
            </a:r>
            <a:r>
              <a:rPr lang="zh-TW" altLang="en-US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陳宗聖</a:t>
            </a:r>
            <a:endParaRPr lang="en-US" altLang="zh-TW" sz="1600" b="1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0" lvl="0" indent="0" algn="ctr"/>
            <a:r>
              <a:rPr lang="en-US" altLang="zh-TW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109033573   </a:t>
            </a:r>
            <a:r>
              <a:rPr lang="zh-TW" altLang="en-US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吳育葦</a:t>
            </a:r>
            <a:endParaRPr lang="en-US" altLang="zh-TW" sz="1600" b="1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0" lvl="0" indent="0" algn="ctr"/>
            <a:r>
              <a:rPr lang="en-US" altLang="zh-TW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109033804   </a:t>
            </a:r>
            <a:r>
              <a:rPr lang="zh-TW" altLang="en-US" sz="16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張軼峯</a:t>
            </a:r>
            <a:br>
              <a:rPr lang="en-US" altLang="zh-TW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</a:br>
            <a:endParaRPr sz="1600" dirty="0"/>
          </a:p>
        </p:txBody>
      </p:sp>
      <p:cxnSp>
        <p:nvCxnSpPr>
          <p:cNvPr id="223" name="Google Shape;223;p30"/>
          <p:cNvCxnSpPr/>
          <p:nvPr/>
        </p:nvCxnSpPr>
        <p:spPr>
          <a:xfrm rot="10800000">
            <a:off x="981700" y="4940300"/>
            <a:ext cx="5530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0"/>
          <p:cNvCxnSpPr/>
          <p:nvPr/>
        </p:nvCxnSpPr>
        <p:spPr>
          <a:xfrm rot="10800000">
            <a:off x="4348475" y="203200"/>
            <a:ext cx="4203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 rot="10800000">
            <a:off x="4355425" y="203200"/>
            <a:ext cx="2979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848CBA-8DC7-4144-8081-A76EBE515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63FF2B-7FDD-334D-9D07-3D46E6F75887}"/>
              </a:ext>
            </a:extLst>
          </p:cNvPr>
          <p:cNvSpPr/>
          <p:nvPr/>
        </p:nvSpPr>
        <p:spPr>
          <a:xfrm>
            <a:off x="-18683" y="48806"/>
            <a:ext cx="49413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Montserrat ExtraBold"/>
                <a:sym typeface="Montserrat ExtraBold"/>
              </a:rPr>
              <a:t>Neural Networks and Applications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ExtraBold"/>
              </a:rPr>
              <a:t>10920IEEM537300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ExtraBold"/>
              </a:rPr>
              <a:t>授課老師：林裕訓 助理教授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86FB64-6FD1-443A-B754-E5BF7825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53" y="1243265"/>
            <a:ext cx="4727779" cy="3229344"/>
          </a:xfrm>
        </p:spPr>
        <p:txBody>
          <a:bodyPr/>
          <a:lstStyle/>
          <a:p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Cross-scale connections</a:t>
            </a:r>
          </a:p>
          <a:p>
            <a:pPr marL="596900" lvl="1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減少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 aggregation network (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PANet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的節點、降低計算量。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Weighted feature fusion</a:t>
            </a:r>
          </a:p>
          <a:p>
            <a:pPr marL="59690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在每次特徵融合時，使用不同權重的三種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Unbounded fusion,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-based fusion, Fast normalized fusion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96900" lvl="1" indent="0"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96900" lvl="1" indent="0">
              <a:buNone/>
            </a:pP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7BDD8B-952A-4736-BB41-C8F7A542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Weighted </a:t>
            </a:r>
            <a:r>
              <a:rPr lang="en-US" altLang="zh-TW" sz="2800" dirty="0" err="1"/>
              <a:t>BiFPN</a:t>
            </a:r>
            <a:endParaRPr lang="zh-TW" altLang="en-US" sz="2800" dirty="0"/>
          </a:p>
        </p:txBody>
      </p:sp>
      <p:pic>
        <p:nvPicPr>
          <p:cNvPr id="4" name="Picture 2" descr="https://lh6.googleusercontent.com/tZoDJ7zZUPnjr3r5sLxu6pli_5-p8nzxcrso4QELgAKnf4zIXXwCsm6sRMqQbE0PUN6nkw6wdJA_tFiYfOXO-Zr2vamlgFcELENTzl1QVn8pJ6Bsw55K3yRN6VDj6YjRiFn96EFS">
            <a:extLst>
              <a:ext uri="{FF2B5EF4-FFF2-40B4-BE49-F238E27FC236}">
                <a16:creationId xmlns:a16="http://schemas.microsoft.com/office/drawing/2014/main" id="{CB6FA2BA-B44E-438D-9BEE-64238E11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87" y="2064223"/>
            <a:ext cx="3861260" cy="1759234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9FAE21-72BD-1D47-9FC7-EE8CF829C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B730B2CA-6496-614F-A660-22B0DF22759B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51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234093" y="2124719"/>
            <a:ext cx="4233595" cy="1681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altLang="zh-TW" sz="2700" dirty="0"/>
              <a:t>Testing results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158939-1358-2C4A-800D-088A44E24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46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76810E7-6615-4D54-9A63-1CCA0A4F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58" y="1223419"/>
            <a:ext cx="5188317" cy="1873549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使用靜態的圖片做 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inference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，可看到下圖皆可做出正確判斷。且 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model 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的 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inference 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可部屬至 </a:t>
            </a:r>
            <a:r>
              <a:rPr lang="en-US" altLang="zh-TW" dirty="0" err="1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Colab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上，使用 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Webcam 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做到及時的預測判斷。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B1EE0D-947A-486E-9F28-846A238B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9" y="325859"/>
            <a:ext cx="8111100" cy="860167"/>
          </a:xfrm>
        </p:spPr>
        <p:txBody>
          <a:bodyPr/>
          <a:lstStyle/>
          <a:p>
            <a:r>
              <a:rPr lang="en-US" altLang="zh-TW" sz="1950" dirty="0"/>
              <a:t>Static photo inference </a:t>
            </a:r>
            <a:br>
              <a:rPr lang="en-US" altLang="zh-TW" sz="1950" dirty="0"/>
            </a:br>
            <a:r>
              <a:rPr lang="en-US" altLang="zh-TW" sz="1950" dirty="0"/>
              <a:t>and running on </a:t>
            </a:r>
            <a:r>
              <a:rPr lang="en-US" altLang="zh-TW" sz="1950" dirty="0" err="1"/>
              <a:t>Colab</a:t>
            </a:r>
            <a:r>
              <a:rPr lang="en-US" altLang="zh-TW" sz="1950" dirty="0"/>
              <a:t> with webcam</a:t>
            </a:r>
            <a:endParaRPr lang="zh-TW" altLang="en-US" sz="1950" dirty="0"/>
          </a:p>
        </p:txBody>
      </p:sp>
      <p:pic>
        <p:nvPicPr>
          <p:cNvPr id="4" name="Picture 2" descr="https://lh4.googleusercontent.com/kkgkk6C0RCraGDVSNtrSJY7uQSmON47Qa9KhzbquGpK5EnEgqfwPFg02qE7V--b-0B5zdJCSS_WDksyE0Bd2rCtPwM74foCEyt_CYQXhbfNfqNEiyy7arIc6l7UxRhvyC4pk1AVb">
            <a:extLst>
              <a:ext uri="{FF2B5EF4-FFF2-40B4-BE49-F238E27FC236}">
                <a16:creationId xmlns:a16="http://schemas.microsoft.com/office/drawing/2014/main" id="{5A8C7BFD-8AE8-4085-9154-494C111CE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9"/>
          <a:stretch/>
        </p:blipFill>
        <p:spPr bwMode="auto">
          <a:xfrm>
            <a:off x="2452090" y="2345113"/>
            <a:ext cx="5912389" cy="21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68FC96-540F-C042-B341-B77858ABFC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617217EA-6874-D240-A0AF-DBEE56478A55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2A980EA-0822-4D44-BE77-03329619922E}"/>
              </a:ext>
            </a:extLst>
          </p:cNvPr>
          <p:cNvGrpSpPr/>
          <p:nvPr/>
        </p:nvGrpSpPr>
        <p:grpSpPr>
          <a:xfrm>
            <a:off x="867699" y="2762110"/>
            <a:ext cx="799678" cy="1021204"/>
            <a:chOff x="1883888" y="1296938"/>
            <a:chExt cx="527175" cy="678675"/>
          </a:xfrm>
        </p:grpSpPr>
        <p:sp>
          <p:nvSpPr>
            <p:cNvPr id="8" name="Google Shape;1845;p77">
              <a:extLst>
                <a:ext uri="{FF2B5EF4-FFF2-40B4-BE49-F238E27FC236}">
                  <a16:creationId xmlns:a16="http://schemas.microsoft.com/office/drawing/2014/main" id="{29E96E69-2487-B446-88DE-4D8D90C4CA64}"/>
                </a:ext>
              </a:extLst>
            </p:cNvPr>
            <p:cNvSpPr/>
            <p:nvPr/>
          </p:nvSpPr>
          <p:spPr>
            <a:xfrm>
              <a:off x="2055938" y="1617813"/>
              <a:ext cx="189925" cy="100325"/>
            </a:xfrm>
            <a:custGeom>
              <a:avLst/>
              <a:gdLst/>
              <a:ahLst/>
              <a:cxnLst/>
              <a:rect l="l" t="t" r="r" b="b"/>
              <a:pathLst>
                <a:path w="7597" h="4013" extrusionOk="0">
                  <a:moveTo>
                    <a:pt x="1608" y="1"/>
                  </a:moveTo>
                  <a:cubicBezTo>
                    <a:pt x="1500" y="1"/>
                    <a:pt x="1405" y="84"/>
                    <a:pt x="1393" y="191"/>
                  </a:cubicBezTo>
                  <a:cubicBezTo>
                    <a:pt x="1286" y="1322"/>
                    <a:pt x="988" y="3013"/>
                    <a:pt x="679" y="3287"/>
                  </a:cubicBezTo>
                  <a:cubicBezTo>
                    <a:pt x="488" y="3430"/>
                    <a:pt x="322" y="3537"/>
                    <a:pt x="179" y="3584"/>
                  </a:cubicBezTo>
                  <a:cubicBezTo>
                    <a:pt x="72" y="3620"/>
                    <a:pt x="0" y="3751"/>
                    <a:pt x="48" y="3858"/>
                  </a:cubicBezTo>
                  <a:cubicBezTo>
                    <a:pt x="72" y="3953"/>
                    <a:pt x="155" y="4013"/>
                    <a:pt x="250" y="4013"/>
                  </a:cubicBezTo>
                  <a:cubicBezTo>
                    <a:pt x="274" y="4013"/>
                    <a:pt x="298" y="4013"/>
                    <a:pt x="322" y="4001"/>
                  </a:cubicBezTo>
                  <a:cubicBezTo>
                    <a:pt x="524" y="3942"/>
                    <a:pt x="738" y="3811"/>
                    <a:pt x="953" y="3620"/>
                  </a:cubicBezTo>
                  <a:cubicBezTo>
                    <a:pt x="1465" y="3191"/>
                    <a:pt x="1727" y="1179"/>
                    <a:pt x="1810" y="441"/>
                  </a:cubicBezTo>
                  <a:lnTo>
                    <a:pt x="5739" y="441"/>
                  </a:lnTo>
                  <a:cubicBezTo>
                    <a:pt x="5739" y="453"/>
                    <a:pt x="5739" y="465"/>
                    <a:pt x="5739" y="477"/>
                  </a:cubicBezTo>
                  <a:cubicBezTo>
                    <a:pt x="5834" y="1679"/>
                    <a:pt x="5965" y="2834"/>
                    <a:pt x="6346" y="3180"/>
                  </a:cubicBezTo>
                  <a:cubicBezTo>
                    <a:pt x="6680" y="3477"/>
                    <a:pt x="6989" y="3680"/>
                    <a:pt x="7275" y="3787"/>
                  </a:cubicBezTo>
                  <a:cubicBezTo>
                    <a:pt x="7298" y="3794"/>
                    <a:pt x="7323" y="3798"/>
                    <a:pt x="7347" y="3798"/>
                  </a:cubicBezTo>
                  <a:cubicBezTo>
                    <a:pt x="7435" y="3798"/>
                    <a:pt x="7523" y="3749"/>
                    <a:pt x="7561" y="3656"/>
                  </a:cubicBezTo>
                  <a:cubicBezTo>
                    <a:pt x="7596" y="3537"/>
                    <a:pt x="7537" y="3418"/>
                    <a:pt x="7430" y="3370"/>
                  </a:cubicBezTo>
                  <a:cubicBezTo>
                    <a:pt x="7192" y="3287"/>
                    <a:pt x="6930" y="3108"/>
                    <a:pt x="6632" y="2846"/>
                  </a:cubicBezTo>
                  <a:cubicBezTo>
                    <a:pt x="6501" y="2727"/>
                    <a:pt x="6311" y="2203"/>
                    <a:pt x="6180" y="441"/>
                  </a:cubicBezTo>
                  <a:cubicBezTo>
                    <a:pt x="6180" y="322"/>
                    <a:pt x="6168" y="239"/>
                    <a:pt x="6168" y="191"/>
                  </a:cubicBezTo>
                  <a:cubicBezTo>
                    <a:pt x="6156" y="84"/>
                    <a:pt x="6061" y="1"/>
                    <a:pt x="5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46;p77">
              <a:extLst>
                <a:ext uri="{FF2B5EF4-FFF2-40B4-BE49-F238E27FC236}">
                  <a16:creationId xmlns:a16="http://schemas.microsoft.com/office/drawing/2014/main" id="{26B765B5-ABF9-4546-9B26-F8BD275898F7}"/>
                </a:ext>
              </a:extLst>
            </p:cNvPr>
            <p:cNvSpPr/>
            <p:nvPr/>
          </p:nvSpPr>
          <p:spPr>
            <a:xfrm>
              <a:off x="1883888" y="1695688"/>
              <a:ext cx="527175" cy="161175"/>
            </a:xfrm>
            <a:custGeom>
              <a:avLst/>
              <a:gdLst/>
              <a:ahLst/>
              <a:cxnLst/>
              <a:rect l="l" t="t" r="r" b="b"/>
              <a:pathLst>
                <a:path w="21087" h="6447" extrusionOk="0">
                  <a:moveTo>
                    <a:pt x="11183" y="0"/>
                  </a:moveTo>
                  <a:cubicBezTo>
                    <a:pt x="8941" y="0"/>
                    <a:pt x="6618" y="379"/>
                    <a:pt x="5144" y="1136"/>
                  </a:cubicBezTo>
                  <a:cubicBezTo>
                    <a:pt x="2239" y="2636"/>
                    <a:pt x="155" y="5970"/>
                    <a:pt x="60" y="6113"/>
                  </a:cubicBezTo>
                  <a:cubicBezTo>
                    <a:pt x="0" y="6208"/>
                    <a:pt x="36" y="6351"/>
                    <a:pt x="131" y="6411"/>
                  </a:cubicBezTo>
                  <a:cubicBezTo>
                    <a:pt x="167" y="6434"/>
                    <a:pt x="215" y="6446"/>
                    <a:pt x="250" y="6446"/>
                  </a:cubicBezTo>
                  <a:cubicBezTo>
                    <a:pt x="322" y="6446"/>
                    <a:pt x="393" y="6411"/>
                    <a:pt x="441" y="6339"/>
                  </a:cubicBezTo>
                  <a:cubicBezTo>
                    <a:pt x="465" y="6303"/>
                    <a:pt x="2548" y="2970"/>
                    <a:pt x="5346" y="1529"/>
                  </a:cubicBezTo>
                  <a:cubicBezTo>
                    <a:pt x="6751" y="806"/>
                    <a:pt x="9029" y="443"/>
                    <a:pt x="11216" y="443"/>
                  </a:cubicBezTo>
                  <a:cubicBezTo>
                    <a:pt x="13385" y="443"/>
                    <a:pt x="15465" y="800"/>
                    <a:pt x="16514" y="1517"/>
                  </a:cubicBezTo>
                  <a:cubicBezTo>
                    <a:pt x="19158" y="3339"/>
                    <a:pt x="20622" y="6053"/>
                    <a:pt x="20646" y="6089"/>
                  </a:cubicBezTo>
                  <a:cubicBezTo>
                    <a:pt x="20678" y="6161"/>
                    <a:pt x="20753" y="6201"/>
                    <a:pt x="20832" y="6201"/>
                  </a:cubicBezTo>
                  <a:cubicBezTo>
                    <a:pt x="20870" y="6201"/>
                    <a:pt x="20909" y="6192"/>
                    <a:pt x="20944" y="6172"/>
                  </a:cubicBezTo>
                  <a:cubicBezTo>
                    <a:pt x="21051" y="6125"/>
                    <a:pt x="21086" y="5982"/>
                    <a:pt x="21027" y="5875"/>
                  </a:cubicBezTo>
                  <a:cubicBezTo>
                    <a:pt x="20967" y="5768"/>
                    <a:pt x="19503" y="3041"/>
                    <a:pt x="16764" y="1160"/>
                  </a:cubicBezTo>
                  <a:cubicBezTo>
                    <a:pt x="15633" y="387"/>
                    <a:pt x="13450" y="0"/>
                    <a:pt x="11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47;p77">
              <a:extLst>
                <a:ext uri="{FF2B5EF4-FFF2-40B4-BE49-F238E27FC236}">
                  <a16:creationId xmlns:a16="http://schemas.microsoft.com/office/drawing/2014/main" id="{629AF130-47D4-8744-AA06-620B40677760}"/>
                </a:ext>
              </a:extLst>
            </p:cNvPr>
            <p:cNvSpPr/>
            <p:nvPr/>
          </p:nvSpPr>
          <p:spPr>
            <a:xfrm>
              <a:off x="1989563" y="1296938"/>
              <a:ext cx="325650" cy="349775"/>
            </a:xfrm>
            <a:custGeom>
              <a:avLst/>
              <a:gdLst/>
              <a:ahLst/>
              <a:cxnLst/>
              <a:rect l="l" t="t" r="r" b="b"/>
              <a:pathLst>
                <a:path w="13026" h="13991" extrusionOk="0">
                  <a:moveTo>
                    <a:pt x="6334" y="441"/>
                  </a:moveTo>
                  <a:cubicBezTo>
                    <a:pt x="8430" y="441"/>
                    <a:pt x="9787" y="1013"/>
                    <a:pt x="10478" y="2191"/>
                  </a:cubicBezTo>
                  <a:cubicBezTo>
                    <a:pt x="11418" y="3763"/>
                    <a:pt x="11347" y="7240"/>
                    <a:pt x="11347" y="7275"/>
                  </a:cubicBezTo>
                  <a:cubicBezTo>
                    <a:pt x="11347" y="7359"/>
                    <a:pt x="11394" y="7442"/>
                    <a:pt x="11478" y="7478"/>
                  </a:cubicBezTo>
                  <a:cubicBezTo>
                    <a:pt x="11509" y="7491"/>
                    <a:pt x="11542" y="7498"/>
                    <a:pt x="11574" y="7498"/>
                  </a:cubicBezTo>
                  <a:cubicBezTo>
                    <a:pt x="11628" y="7498"/>
                    <a:pt x="11679" y="7479"/>
                    <a:pt x="11716" y="7442"/>
                  </a:cubicBezTo>
                  <a:cubicBezTo>
                    <a:pt x="11752" y="7406"/>
                    <a:pt x="11894" y="7299"/>
                    <a:pt x="12037" y="7299"/>
                  </a:cubicBezTo>
                  <a:cubicBezTo>
                    <a:pt x="12073" y="7299"/>
                    <a:pt x="12204" y="7299"/>
                    <a:pt x="12335" y="7573"/>
                  </a:cubicBezTo>
                  <a:cubicBezTo>
                    <a:pt x="12537" y="8002"/>
                    <a:pt x="12514" y="8776"/>
                    <a:pt x="12287" y="9311"/>
                  </a:cubicBezTo>
                  <a:cubicBezTo>
                    <a:pt x="12204" y="9514"/>
                    <a:pt x="12085" y="9668"/>
                    <a:pt x="11978" y="9704"/>
                  </a:cubicBezTo>
                  <a:cubicBezTo>
                    <a:pt x="11835" y="9752"/>
                    <a:pt x="11704" y="9776"/>
                    <a:pt x="11597" y="9776"/>
                  </a:cubicBezTo>
                  <a:cubicBezTo>
                    <a:pt x="11502" y="9776"/>
                    <a:pt x="11454" y="9752"/>
                    <a:pt x="11442" y="9752"/>
                  </a:cubicBezTo>
                  <a:cubicBezTo>
                    <a:pt x="11405" y="9706"/>
                    <a:pt x="11347" y="9688"/>
                    <a:pt x="11289" y="9688"/>
                  </a:cubicBezTo>
                  <a:cubicBezTo>
                    <a:pt x="11272" y="9688"/>
                    <a:pt x="11256" y="9690"/>
                    <a:pt x="11240" y="9692"/>
                  </a:cubicBezTo>
                  <a:cubicBezTo>
                    <a:pt x="11156" y="9716"/>
                    <a:pt x="11097" y="9788"/>
                    <a:pt x="11085" y="9871"/>
                  </a:cubicBezTo>
                  <a:cubicBezTo>
                    <a:pt x="11049" y="10014"/>
                    <a:pt x="10335" y="13538"/>
                    <a:pt x="6513" y="13550"/>
                  </a:cubicBezTo>
                  <a:cubicBezTo>
                    <a:pt x="2691" y="13538"/>
                    <a:pt x="1965" y="10014"/>
                    <a:pt x="1941" y="9871"/>
                  </a:cubicBezTo>
                  <a:cubicBezTo>
                    <a:pt x="1917" y="9788"/>
                    <a:pt x="1858" y="9716"/>
                    <a:pt x="1774" y="9692"/>
                  </a:cubicBezTo>
                  <a:lnTo>
                    <a:pt x="1715" y="9692"/>
                  </a:lnTo>
                  <a:cubicBezTo>
                    <a:pt x="1667" y="9692"/>
                    <a:pt x="1607" y="9704"/>
                    <a:pt x="1572" y="9752"/>
                  </a:cubicBezTo>
                  <a:cubicBezTo>
                    <a:pt x="1560" y="9752"/>
                    <a:pt x="1512" y="9776"/>
                    <a:pt x="1417" y="9776"/>
                  </a:cubicBezTo>
                  <a:cubicBezTo>
                    <a:pt x="1310" y="9776"/>
                    <a:pt x="1191" y="9752"/>
                    <a:pt x="1036" y="9704"/>
                  </a:cubicBezTo>
                  <a:cubicBezTo>
                    <a:pt x="929" y="9657"/>
                    <a:pt x="822" y="9514"/>
                    <a:pt x="726" y="9311"/>
                  </a:cubicBezTo>
                  <a:cubicBezTo>
                    <a:pt x="500" y="8776"/>
                    <a:pt x="488" y="8002"/>
                    <a:pt x="691" y="7573"/>
                  </a:cubicBezTo>
                  <a:cubicBezTo>
                    <a:pt x="810" y="7299"/>
                    <a:pt x="941" y="7299"/>
                    <a:pt x="988" y="7299"/>
                  </a:cubicBezTo>
                  <a:cubicBezTo>
                    <a:pt x="1119" y="7299"/>
                    <a:pt x="1262" y="7394"/>
                    <a:pt x="1298" y="7442"/>
                  </a:cubicBezTo>
                  <a:cubicBezTo>
                    <a:pt x="1343" y="7479"/>
                    <a:pt x="1397" y="7498"/>
                    <a:pt x="1451" y="7498"/>
                  </a:cubicBezTo>
                  <a:cubicBezTo>
                    <a:pt x="1484" y="7498"/>
                    <a:pt x="1517" y="7491"/>
                    <a:pt x="1548" y="7478"/>
                  </a:cubicBezTo>
                  <a:cubicBezTo>
                    <a:pt x="1631" y="7442"/>
                    <a:pt x="1679" y="7347"/>
                    <a:pt x="1667" y="7263"/>
                  </a:cubicBezTo>
                  <a:cubicBezTo>
                    <a:pt x="1667" y="7240"/>
                    <a:pt x="1465" y="4632"/>
                    <a:pt x="2060" y="2882"/>
                  </a:cubicBezTo>
                  <a:cubicBezTo>
                    <a:pt x="2453" y="1751"/>
                    <a:pt x="3798" y="441"/>
                    <a:pt x="6334" y="441"/>
                  </a:cubicBezTo>
                  <a:close/>
                  <a:moveTo>
                    <a:pt x="6334" y="1"/>
                  </a:moveTo>
                  <a:cubicBezTo>
                    <a:pt x="3572" y="1"/>
                    <a:pt x="2084" y="1477"/>
                    <a:pt x="1643" y="2739"/>
                  </a:cubicBezTo>
                  <a:cubicBezTo>
                    <a:pt x="1155" y="4168"/>
                    <a:pt x="1167" y="6061"/>
                    <a:pt x="1203" y="6894"/>
                  </a:cubicBezTo>
                  <a:cubicBezTo>
                    <a:pt x="1143" y="6871"/>
                    <a:pt x="1060" y="6859"/>
                    <a:pt x="988" y="6859"/>
                  </a:cubicBezTo>
                  <a:cubicBezTo>
                    <a:pt x="774" y="6859"/>
                    <a:pt x="488" y="6942"/>
                    <a:pt x="286" y="7382"/>
                  </a:cubicBezTo>
                  <a:cubicBezTo>
                    <a:pt x="0" y="8014"/>
                    <a:pt x="83" y="8930"/>
                    <a:pt x="322" y="9478"/>
                  </a:cubicBezTo>
                  <a:cubicBezTo>
                    <a:pt x="464" y="9811"/>
                    <a:pt x="667" y="10038"/>
                    <a:pt x="893" y="10121"/>
                  </a:cubicBezTo>
                  <a:cubicBezTo>
                    <a:pt x="1091" y="10184"/>
                    <a:pt x="1283" y="10213"/>
                    <a:pt x="1437" y="10213"/>
                  </a:cubicBezTo>
                  <a:cubicBezTo>
                    <a:pt x="1486" y="10213"/>
                    <a:pt x="1531" y="10210"/>
                    <a:pt x="1572" y="10204"/>
                  </a:cubicBezTo>
                  <a:cubicBezTo>
                    <a:pt x="1822" y="11085"/>
                    <a:pt x="2929" y="13967"/>
                    <a:pt x="6477" y="13990"/>
                  </a:cubicBezTo>
                  <a:lnTo>
                    <a:pt x="6549" y="13990"/>
                  </a:lnTo>
                  <a:cubicBezTo>
                    <a:pt x="10085" y="13955"/>
                    <a:pt x="11192" y="11085"/>
                    <a:pt x="11454" y="10204"/>
                  </a:cubicBezTo>
                  <a:cubicBezTo>
                    <a:pt x="11494" y="10210"/>
                    <a:pt x="11539" y="10213"/>
                    <a:pt x="11587" y="10213"/>
                  </a:cubicBezTo>
                  <a:cubicBezTo>
                    <a:pt x="11738" y="10213"/>
                    <a:pt x="11922" y="10184"/>
                    <a:pt x="12121" y="10121"/>
                  </a:cubicBezTo>
                  <a:cubicBezTo>
                    <a:pt x="12359" y="10038"/>
                    <a:pt x="12549" y="9811"/>
                    <a:pt x="12704" y="9478"/>
                  </a:cubicBezTo>
                  <a:cubicBezTo>
                    <a:pt x="12930" y="8930"/>
                    <a:pt x="13026" y="8014"/>
                    <a:pt x="12728" y="7382"/>
                  </a:cubicBezTo>
                  <a:cubicBezTo>
                    <a:pt x="12526" y="6942"/>
                    <a:pt x="12240" y="6859"/>
                    <a:pt x="12037" y="6859"/>
                  </a:cubicBezTo>
                  <a:cubicBezTo>
                    <a:pt x="11942" y="6859"/>
                    <a:pt x="11859" y="6871"/>
                    <a:pt x="11787" y="6894"/>
                  </a:cubicBezTo>
                  <a:cubicBezTo>
                    <a:pt x="11775" y="5918"/>
                    <a:pt x="11680" y="3334"/>
                    <a:pt x="10859" y="1965"/>
                  </a:cubicBezTo>
                  <a:cubicBezTo>
                    <a:pt x="10073" y="644"/>
                    <a:pt x="8596" y="1"/>
                    <a:pt x="6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8;p77">
              <a:extLst>
                <a:ext uri="{FF2B5EF4-FFF2-40B4-BE49-F238E27FC236}">
                  <a16:creationId xmlns:a16="http://schemas.microsoft.com/office/drawing/2014/main" id="{AB7B55CA-D785-2F42-925D-C2E9D83AF9BC}"/>
                </a:ext>
              </a:extLst>
            </p:cNvPr>
            <p:cNvSpPr/>
            <p:nvPr/>
          </p:nvSpPr>
          <p:spPr>
            <a:xfrm>
              <a:off x="2019913" y="1373063"/>
              <a:ext cx="264350" cy="133150"/>
            </a:xfrm>
            <a:custGeom>
              <a:avLst/>
              <a:gdLst/>
              <a:ahLst/>
              <a:cxnLst/>
              <a:rect l="l" t="t" r="r" b="b"/>
              <a:pathLst>
                <a:path w="10574" h="5326" extrusionOk="0">
                  <a:moveTo>
                    <a:pt x="7998" y="1"/>
                  </a:moveTo>
                  <a:cubicBezTo>
                    <a:pt x="7889" y="1"/>
                    <a:pt x="7778" y="13"/>
                    <a:pt x="7668" y="39"/>
                  </a:cubicBezTo>
                  <a:cubicBezTo>
                    <a:pt x="7180" y="147"/>
                    <a:pt x="6394" y="277"/>
                    <a:pt x="5370" y="277"/>
                  </a:cubicBezTo>
                  <a:cubicBezTo>
                    <a:pt x="4263" y="277"/>
                    <a:pt x="3358" y="206"/>
                    <a:pt x="2787" y="147"/>
                  </a:cubicBezTo>
                  <a:cubicBezTo>
                    <a:pt x="2743" y="143"/>
                    <a:pt x="2700" y="141"/>
                    <a:pt x="2657" y="141"/>
                  </a:cubicBezTo>
                  <a:cubicBezTo>
                    <a:pt x="2039" y="141"/>
                    <a:pt x="1476" y="533"/>
                    <a:pt x="1286" y="1123"/>
                  </a:cubicBezTo>
                  <a:cubicBezTo>
                    <a:pt x="1036" y="1909"/>
                    <a:pt x="1036" y="2897"/>
                    <a:pt x="1036" y="3266"/>
                  </a:cubicBezTo>
                  <a:cubicBezTo>
                    <a:pt x="1036" y="3671"/>
                    <a:pt x="870" y="4504"/>
                    <a:pt x="798" y="4861"/>
                  </a:cubicBezTo>
                  <a:lnTo>
                    <a:pt x="501" y="4873"/>
                  </a:lnTo>
                  <a:lnTo>
                    <a:pt x="501" y="4873"/>
                  </a:lnTo>
                  <a:lnTo>
                    <a:pt x="548" y="4623"/>
                  </a:lnTo>
                  <a:cubicBezTo>
                    <a:pt x="572" y="4504"/>
                    <a:pt x="489" y="4385"/>
                    <a:pt x="370" y="4361"/>
                  </a:cubicBezTo>
                  <a:cubicBezTo>
                    <a:pt x="356" y="4359"/>
                    <a:pt x="342" y="4357"/>
                    <a:pt x="329" y="4357"/>
                  </a:cubicBezTo>
                  <a:cubicBezTo>
                    <a:pt x="225" y="4357"/>
                    <a:pt x="130" y="4435"/>
                    <a:pt x="120" y="4540"/>
                  </a:cubicBezTo>
                  <a:lnTo>
                    <a:pt x="12" y="5064"/>
                  </a:lnTo>
                  <a:cubicBezTo>
                    <a:pt x="1" y="5123"/>
                    <a:pt x="24" y="5195"/>
                    <a:pt x="72" y="5242"/>
                  </a:cubicBezTo>
                  <a:cubicBezTo>
                    <a:pt x="108" y="5290"/>
                    <a:pt x="167" y="5326"/>
                    <a:pt x="239" y="5326"/>
                  </a:cubicBezTo>
                  <a:lnTo>
                    <a:pt x="989" y="5290"/>
                  </a:lnTo>
                  <a:cubicBezTo>
                    <a:pt x="1084" y="5290"/>
                    <a:pt x="1167" y="5219"/>
                    <a:pt x="1191" y="5123"/>
                  </a:cubicBezTo>
                  <a:cubicBezTo>
                    <a:pt x="1203" y="5064"/>
                    <a:pt x="1477" y="3837"/>
                    <a:pt x="1477" y="3266"/>
                  </a:cubicBezTo>
                  <a:cubicBezTo>
                    <a:pt x="1477" y="2909"/>
                    <a:pt x="1477" y="1980"/>
                    <a:pt x="1715" y="1254"/>
                  </a:cubicBezTo>
                  <a:cubicBezTo>
                    <a:pt x="1836" y="856"/>
                    <a:pt x="2224" y="582"/>
                    <a:pt x="2650" y="582"/>
                  </a:cubicBezTo>
                  <a:cubicBezTo>
                    <a:pt x="2683" y="582"/>
                    <a:pt x="2717" y="584"/>
                    <a:pt x="2751" y="587"/>
                  </a:cubicBezTo>
                  <a:cubicBezTo>
                    <a:pt x="3322" y="647"/>
                    <a:pt x="4239" y="718"/>
                    <a:pt x="5370" y="718"/>
                  </a:cubicBezTo>
                  <a:cubicBezTo>
                    <a:pt x="6430" y="718"/>
                    <a:pt x="7263" y="575"/>
                    <a:pt x="7763" y="468"/>
                  </a:cubicBezTo>
                  <a:cubicBezTo>
                    <a:pt x="7841" y="450"/>
                    <a:pt x="7918" y="442"/>
                    <a:pt x="7994" y="442"/>
                  </a:cubicBezTo>
                  <a:cubicBezTo>
                    <a:pt x="8372" y="442"/>
                    <a:pt x="8714" y="656"/>
                    <a:pt x="8883" y="1004"/>
                  </a:cubicBezTo>
                  <a:cubicBezTo>
                    <a:pt x="9073" y="1409"/>
                    <a:pt x="9192" y="1873"/>
                    <a:pt x="9216" y="2373"/>
                  </a:cubicBezTo>
                  <a:cubicBezTo>
                    <a:pt x="9264" y="3111"/>
                    <a:pt x="9299" y="4611"/>
                    <a:pt x="9299" y="4623"/>
                  </a:cubicBezTo>
                  <a:cubicBezTo>
                    <a:pt x="9299" y="4683"/>
                    <a:pt x="9323" y="4742"/>
                    <a:pt x="9371" y="4778"/>
                  </a:cubicBezTo>
                  <a:cubicBezTo>
                    <a:pt x="9418" y="4826"/>
                    <a:pt x="9466" y="4838"/>
                    <a:pt x="9526" y="4838"/>
                  </a:cubicBezTo>
                  <a:lnTo>
                    <a:pt x="10169" y="4802"/>
                  </a:lnTo>
                  <a:cubicBezTo>
                    <a:pt x="10252" y="4790"/>
                    <a:pt x="10323" y="4742"/>
                    <a:pt x="10359" y="4659"/>
                  </a:cubicBezTo>
                  <a:lnTo>
                    <a:pt x="10526" y="4242"/>
                  </a:lnTo>
                  <a:cubicBezTo>
                    <a:pt x="10573" y="4123"/>
                    <a:pt x="10526" y="3992"/>
                    <a:pt x="10407" y="3945"/>
                  </a:cubicBezTo>
                  <a:cubicBezTo>
                    <a:pt x="10383" y="3937"/>
                    <a:pt x="10359" y="3933"/>
                    <a:pt x="10334" y="3933"/>
                  </a:cubicBezTo>
                  <a:cubicBezTo>
                    <a:pt x="10246" y="3933"/>
                    <a:pt x="10158" y="3982"/>
                    <a:pt x="10121" y="4076"/>
                  </a:cubicBezTo>
                  <a:lnTo>
                    <a:pt x="10002" y="4361"/>
                  </a:lnTo>
                  <a:lnTo>
                    <a:pt x="9728" y="4385"/>
                  </a:lnTo>
                  <a:cubicBezTo>
                    <a:pt x="9716" y="3933"/>
                    <a:pt x="9692" y="2921"/>
                    <a:pt x="9657" y="2337"/>
                  </a:cubicBezTo>
                  <a:cubicBezTo>
                    <a:pt x="9621" y="1790"/>
                    <a:pt x="9502" y="1278"/>
                    <a:pt x="9276" y="813"/>
                  </a:cubicBezTo>
                  <a:cubicBezTo>
                    <a:pt x="9038" y="308"/>
                    <a:pt x="8536" y="1"/>
                    <a:pt x="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9;p77">
              <a:extLst>
                <a:ext uri="{FF2B5EF4-FFF2-40B4-BE49-F238E27FC236}">
                  <a16:creationId xmlns:a16="http://schemas.microsoft.com/office/drawing/2014/main" id="{DB1E2C13-DB37-F044-935A-F2DAB6F90CA0}"/>
                </a:ext>
              </a:extLst>
            </p:cNvPr>
            <p:cNvSpPr/>
            <p:nvPr/>
          </p:nvSpPr>
          <p:spPr>
            <a:xfrm>
              <a:off x="2163088" y="1460013"/>
              <a:ext cx="23250" cy="60800"/>
            </a:xfrm>
            <a:custGeom>
              <a:avLst/>
              <a:gdLst/>
              <a:ahLst/>
              <a:cxnLst/>
              <a:rect l="l" t="t" r="r" b="b"/>
              <a:pathLst>
                <a:path w="930" h="2432" extrusionOk="0">
                  <a:moveTo>
                    <a:pt x="674" y="0"/>
                  </a:moveTo>
                  <a:cubicBezTo>
                    <a:pt x="639" y="0"/>
                    <a:pt x="604" y="8"/>
                    <a:pt x="572" y="26"/>
                  </a:cubicBezTo>
                  <a:cubicBezTo>
                    <a:pt x="548" y="38"/>
                    <a:pt x="36" y="312"/>
                    <a:pt x="24" y="848"/>
                  </a:cubicBezTo>
                  <a:cubicBezTo>
                    <a:pt x="0" y="1288"/>
                    <a:pt x="120" y="2193"/>
                    <a:pt x="120" y="2229"/>
                  </a:cubicBezTo>
                  <a:cubicBezTo>
                    <a:pt x="143" y="2348"/>
                    <a:pt x="239" y="2431"/>
                    <a:pt x="346" y="2431"/>
                  </a:cubicBezTo>
                  <a:lnTo>
                    <a:pt x="370" y="2431"/>
                  </a:lnTo>
                  <a:cubicBezTo>
                    <a:pt x="489" y="2407"/>
                    <a:pt x="572" y="2300"/>
                    <a:pt x="560" y="2181"/>
                  </a:cubicBezTo>
                  <a:cubicBezTo>
                    <a:pt x="560" y="2169"/>
                    <a:pt x="453" y="1264"/>
                    <a:pt x="465" y="871"/>
                  </a:cubicBezTo>
                  <a:cubicBezTo>
                    <a:pt x="477" y="586"/>
                    <a:pt x="774" y="419"/>
                    <a:pt x="774" y="419"/>
                  </a:cubicBezTo>
                  <a:cubicBezTo>
                    <a:pt x="882" y="359"/>
                    <a:pt x="929" y="228"/>
                    <a:pt x="870" y="121"/>
                  </a:cubicBezTo>
                  <a:cubicBezTo>
                    <a:pt x="836" y="46"/>
                    <a:pt x="756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50;p77">
              <a:extLst>
                <a:ext uri="{FF2B5EF4-FFF2-40B4-BE49-F238E27FC236}">
                  <a16:creationId xmlns:a16="http://schemas.microsoft.com/office/drawing/2014/main" id="{5CB7F2A1-3803-6441-8809-7572545E2366}"/>
                </a:ext>
              </a:extLst>
            </p:cNvPr>
            <p:cNvSpPr/>
            <p:nvPr/>
          </p:nvSpPr>
          <p:spPr>
            <a:xfrm>
              <a:off x="2011888" y="1457688"/>
              <a:ext cx="68775" cy="75925"/>
            </a:xfrm>
            <a:custGeom>
              <a:avLst/>
              <a:gdLst/>
              <a:ahLst/>
              <a:cxnLst/>
              <a:rect l="l" t="t" r="r" b="b"/>
              <a:pathLst>
                <a:path w="2751" h="3037" extrusionOk="0">
                  <a:moveTo>
                    <a:pt x="243" y="0"/>
                  </a:moveTo>
                  <a:cubicBezTo>
                    <a:pt x="161" y="0"/>
                    <a:pt x="82" y="53"/>
                    <a:pt x="48" y="131"/>
                  </a:cubicBezTo>
                  <a:cubicBezTo>
                    <a:pt x="0" y="238"/>
                    <a:pt x="48" y="369"/>
                    <a:pt x="155" y="417"/>
                  </a:cubicBezTo>
                  <a:cubicBezTo>
                    <a:pt x="179" y="429"/>
                    <a:pt x="1655" y="1107"/>
                    <a:pt x="2298" y="2881"/>
                  </a:cubicBezTo>
                  <a:cubicBezTo>
                    <a:pt x="2322" y="2977"/>
                    <a:pt x="2417" y="3036"/>
                    <a:pt x="2500" y="3036"/>
                  </a:cubicBezTo>
                  <a:cubicBezTo>
                    <a:pt x="2524" y="3036"/>
                    <a:pt x="2548" y="3024"/>
                    <a:pt x="2572" y="3024"/>
                  </a:cubicBezTo>
                  <a:cubicBezTo>
                    <a:pt x="2691" y="2977"/>
                    <a:pt x="2750" y="2846"/>
                    <a:pt x="2715" y="2738"/>
                  </a:cubicBezTo>
                  <a:cubicBezTo>
                    <a:pt x="2000" y="774"/>
                    <a:pt x="405" y="48"/>
                    <a:pt x="333" y="24"/>
                  </a:cubicBezTo>
                  <a:cubicBezTo>
                    <a:pt x="304" y="8"/>
                    <a:pt x="273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51;p77">
              <a:extLst>
                <a:ext uri="{FF2B5EF4-FFF2-40B4-BE49-F238E27FC236}">
                  <a16:creationId xmlns:a16="http://schemas.microsoft.com/office/drawing/2014/main" id="{23AD65A2-4830-BE4E-843E-C6633E236C1E}"/>
                </a:ext>
              </a:extLst>
            </p:cNvPr>
            <p:cNvSpPr/>
            <p:nvPr/>
          </p:nvSpPr>
          <p:spPr>
            <a:xfrm>
              <a:off x="2227988" y="1457688"/>
              <a:ext cx="68775" cy="75925"/>
            </a:xfrm>
            <a:custGeom>
              <a:avLst/>
              <a:gdLst/>
              <a:ahLst/>
              <a:cxnLst/>
              <a:rect l="l" t="t" r="r" b="b"/>
              <a:pathLst>
                <a:path w="2751" h="3037" extrusionOk="0">
                  <a:moveTo>
                    <a:pt x="2503" y="0"/>
                  </a:moveTo>
                  <a:cubicBezTo>
                    <a:pt x="2471" y="0"/>
                    <a:pt x="2438" y="8"/>
                    <a:pt x="2405" y="24"/>
                  </a:cubicBezTo>
                  <a:cubicBezTo>
                    <a:pt x="2346" y="48"/>
                    <a:pt x="750" y="774"/>
                    <a:pt x="36" y="2738"/>
                  </a:cubicBezTo>
                  <a:cubicBezTo>
                    <a:pt x="0" y="2846"/>
                    <a:pt x="60" y="2977"/>
                    <a:pt x="167" y="3024"/>
                  </a:cubicBezTo>
                  <a:cubicBezTo>
                    <a:pt x="191" y="3024"/>
                    <a:pt x="226" y="3036"/>
                    <a:pt x="250" y="3036"/>
                  </a:cubicBezTo>
                  <a:cubicBezTo>
                    <a:pt x="333" y="3036"/>
                    <a:pt x="417" y="2977"/>
                    <a:pt x="452" y="2881"/>
                  </a:cubicBezTo>
                  <a:cubicBezTo>
                    <a:pt x="1095" y="1119"/>
                    <a:pt x="2572" y="429"/>
                    <a:pt x="2596" y="417"/>
                  </a:cubicBezTo>
                  <a:cubicBezTo>
                    <a:pt x="2703" y="369"/>
                    <a:pt x="2750" y="238"/>
                    <a:pt x="2703" y="131"/>
                  </a:cubicBezTo>
                  <a:cubicBezTo>
                    <a:pt x="2668" y="53"/>
                    <a:pt x="2589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52;p77">
              <a:extLst>
                <a:ext uri="{FF2B5EF4-FFF2-40B4-BE49-F238E27FC236}">
                  <a16:creationId xmlns:a16="http://schemas.microsoft.com/office/drawing/2014/main" id="{DEEF6654-3EBA-5F4D-9A22-8C5076A176C3}"/>
                </a:ext>
              </a:extLst>
            </p:cNvPr>
            <p:cNvSpPr/>
            <p:nvPr/>
          </p:nvSpPr>
          <p:spPr>
            <a:xfrm>
              <a:off x="2030038" y="1483263"/>
              <a:ext cx="247975" cy="165825"/>
            </a:xfrm>
            <a:custGeom>
              <a:avLst/>
              <a:gdLst/>
              <a:ahLst/>
              <a:cxnLst/>
              <a:rect l="l" t="t" r="r" b="b"/>
              <a:pathLst>
                <a:path w="9919" h="6633" extrusionOk="0">
                  <a:moveTo>
                    <a:pt x="4894" y="1"/>
                  </a:moveTo>
                  <a:cubicBezTo>
                    <a:pt x="3846" y="1"/>
                    <a:pt x="2382" y="763"/>
                    <a:pt x="1774" y="1394"/>
                  </a:cubicBezTo>
                  <a:cubicBezTo>
                    <a:pt x="1167" y="2037"/>
                    <a:pt x="0" y="2977"/>
                    <a:pt x="0" y="2977"/>
                  </a:cubicBezTo>
                  <a:cubicBezTo>
                    <a:pt x="0" y="2977"/>
                    <a:pt x="405" y="6633"/>
                    <a:pt x="4965" y="6633"/>
                  </a:cubicBezTo>
                  <a:cubicBezTo>
                    <a:pt x="9513" y="6633"/>
                    <a:pt x="9918" y="2632"/>
                    <a:pt x="9918" y="2632"/>
                  </a:cubicBezTo>
                  <a:cubicBezTo>
                    <a:pt x="9918" y="2632"/>
                    <a:pt x="8942" y="2442"/>
                    <a:pt x="8168" y="1394"/>
                  </a:cubicBezTo>
                  <a:cubicBezTo>
                    <a:pt x="7382" y="346"/>
                    <a:pt x="5930" y="1"/>
                    <a:pt x="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53;p77">
              <a:extLst>
                <a:ext uri="{FF2B5EF4-FFF2-40B4-BE49-F238E27FC236}">
                  <a16:creationId xmlns:a16="http://schemas.microsoft.com/office/drawing/2014/main" id="{12FBAD64-E0BB-D642-8025-DA11FBFEFADC}"/>
                </a:ext>
              </a:extLst>
            </p:cNvPr>
            <p:cNvSpPr/>
            <p:nvPr/>
          </p:nvSpPr>
          <p:spPr>
            <a:xfrm>
              <a:off x="2141663" y="1715738"/>
              <a:ext cx="145875" cy="259875"/>
            </a:xfrm>
            <a:custGeom>
              <a:avLst/>
              <a:gdLst/>
              <a:ahLst/>
              <a:cxnLst/>
              <a:rect l="l" t="t" r="r" b="b"/>
              <a:pathLst>
                <a:path w="5835" h="10395" extrusionOk="0">
                  <a:moveTo>
                    <a:pt x="2905" y="596"/>
                  </a:moveTo>
                  <a:lnTo>
                    <a:pt x="5275" y="2346"/>
                  </a:lnTo>
                  <a:lnTo>
                    <a:pt x="3536" y="4096"/>
                  </a:lnTo>
                  <a:cubicBezTo>
                    <a:pt x="3489" y="4144"/>
                    <a:pt x="3465" y="4204"/>
                    <a:pt x="3477" y="4275"/>
                  </a:cubicBezTo>
                  <a:cubicBezTo>
                    <a:pt x="3477" y="4335"/>
                    <a:pt x="3513" y="4394"/>
                    <a:pt x="3560" y="4430"/>
                  </a:cubicBezTo>
                  <a:lnTo>
                    <a:pt x="4941" y="5442"/>
                  </a:lnTo>
                  <a:lnTo>
                    <a:pt x="643" y="9490"/>
                  </a:lnTo>
                  <a:lnTo>
                    <a:pt x="2905" y="596"/>
                  </a:lnTo>
                  <a:close/>
                  <a:moveTo>
                    <a:pt x="2765" y="1"/>
                  </a:moveTo>
                  <a:cubicBezTo>
                    <a:pt x="2740" y="1"/>
                    <a:pt x="2715" y="5"/>
                    <a:pt x="2691" y="13"/>
                  </a:cubicBezTo>
                  <a:cubicBezTo>
                    <a:pt x="2632" y="36"/>
                    <a:pt x="2572" y="96"/>
                    <a:pt x="2560" y="167"/>
                  </a:cubicBezTo>
                  <a:lnTo>
                    <a:pt x="24" y="10121"/>
                  </a:lnTo>
                  <a:cubicBezTo>
                    <a:pt x="0" y="10216"/>
                    <a:pt x="48" y="10311"/>
                    <a:pt x="131" y="10371"/>
                  </a:cubicBezTo>
                  <a:cubicBezTo>
                    <a:pt x="167" y="10383"/>
                    <a:pt x="203" y="10395"/>
                    <a:pt x="250" y="10395"/>
                  </a:cubicBezTo>
                  <a:cubicBezTo>
                    <a:pt x="298" y="10395"/>
                    <a:pt x="357" y="10383"/>
                    <a:pt x="393" y="10335"/>
                  </a:cubicBezTo>
                  <a:lnTo>
                    <a:pt x="5441" y="5585"/>
                  </a:lnTo>
                  <a:cubicBezTo>
                    <a:pt x="5489" y="5537"/>
                    <a:pt x="5513" y="5478"/>
                    <a:pt x="5513" y="5406"/>
                  </a:cubicBezTo>
                  <a:cubicBezTo>
                    <a:pt x="5513" y="5347"/>
                    <a:pt x="5477" y="5287"/>
                    <a:pt x="5418" y="5239"/>
                  </a:cubicBezTo>
                  <a:lnTo>
                    <a:pt x="4036" y="4227"/>
                  </a:lnTo>
                  <a:lnTo>
                    <a:pt x="5763" y="2477"/>
                  </a:lnTo>
                  <a:cubicBezTo>
                    <a:pt x="5810" y="2430"/>
                    <a:pt x="5834" y="2370"/>
                    <a:pt x="5834" y="2299"/>
                  </a:cubicBezTo>
                  <a:cubicBezTo>
                    <a:pt x="5822" y="2239"/>
                    <a:pt x="5787" y="2180"/>
                    <a:pt x="5739" y="2144"/>
                  </a:cubicBezTo>
                  <a:lnTo>
                    <a:pt x="2905" y="48"/>
                  </a:lnTo>
                  <a:cubicBezTo>
                    <a:pt x="2866" y="17"/>
                    <a:pt x="2815" y="1"/>
                    <a:pt x="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54;p77">
              <a:extLst>
                <a:ext uri="{FF2B5EF4-FFF2-40B4-BE49-F238E27FC236}">
                  <a16:creationId xmlns:a16="http://schemas.microsoft.com/office/drawing/2014/main" id="{2D2F87B9-FF00-C64F-B129-ECFB2649632F}"/>
                </a:ext>
              </a:extLst>
            </p:cNvPr>
            <p:cNvSpPr/>
            <p:nvPr/>
          </p:nvSpPr>
          <p:spPr>
            <a:xfrm>
              <a:off x="2007413" y="1715738"/>
              <a:ext cx="145875" cy="259875"/>
            </a:xfrm>
            <a:custGeom>
              <a:avLst/>
              <a:gdLst/>
              <a:ahLst/>
              <a:cxnLst/>
              <a:rect l="l" t="t" r="r" b="b"/>
              <a:pathLst>
                <a:path w="5835" h="10395" extrusionOk="0">
                  <a:moveTo>
                    <a:pt x="2929" y="596"/>
                  </a:moveTo>
                  <a:lnTo>
                    <a:pt x="5192" y="9490"/>
                  </a:lnTo>
                  <a:lnTo>
                    <a:pt x="893" y="5442"/>
                  </a:lnTo>
                  <a:lnTo>
                    <a:pt x="2275" y="4430"/>
                  </a:lnTo>
                  <a:cubicBezTo>
                    <a:pt x="2322" y="4394"/>
                    <a:pt x="2358" y="4335"/>
                    <a:pt x="2358" y="4275"/>
                  </a:cubicBezTo>
                  <a:cubicBezTo>
                    <a:pt x="2370" y="4204"/>
                    <a:pt x="2346" y="4144"/>
                    <a:pt x="2298" y="4096"/>
                  </a:cubicBezTo>
                  <a:lnTo>
                    <a:pt x="572" y="2346"/>
                  </a:lnTo>
                  <a:lnTo>
                    <a:pt x="2929" y="596"/>
                  </a:lnTo>
                  <a:close/>
                  <a:moveTo>
                    <a:pt x="3070" y="1"/>
                  </a:moveTo>
                  <a:cubicBezTo>
                    <a:pt x="3019" y="1"/>
                    <a:pt x="2969" y="17"/>
                    <a:pt x="2929" y="48"/>
                  </a:cubicBezTo>
                  <a:lnTo>
                    <a:pt x="96" y="2144"/>
                  </a:lnTo>
                  <a:cubicBezTo>
                    <a:pt x="48" y="2180"/>
                    <a:pt x="12" y="2239"/>
                    <a:pt x="1" y="2299"/>
                  </a:cubicBezTo>
                  <a:cubicBezTo>
                    <a:pt x="1" y="2370"/>
                    <a:pt x="24" y="2430"/>
                    <a:pt x="72" y="2477"/>
                  </a:cubicBezTo>
                  <a:lnTo>
                    <a:pt x="1798" y="4227"/>
                  </a:lnTo>
                  <a:lnTo>
                    <a:pt x="417" y="5239"/>
                  </a:lnTo>
                  <a:cubicBezTo>
                    <a:pt x="358" y="5287"/>
                    <a:pt x="322" y="5347"/>
                    <a:pt x="322" y="5406"/>
                  </a:cubicBezTo>
                  <a:cubicBezTo>
                    <a:pt x="322" y="5478"/>
                    <a:pt x="346" y="5537"/>
                    <a:pt x="393" y="5585"/>
                  </a:cubicBezTo>
                  <a:lnTo>
                    <a:pt x="5442" y="10335"/>
                  </a:lnTo>
                  <a:cubicBezTo>
                    <a:pt x="5477" y="10383"/>
                    <a:pt x="5537" y="10395"/>
                    <a:pt x="5596" y="10395"/>
                  </a:cubicBezTo>
                  <a:cubicBezTo>
                    <a:pt x="5632" y="10395"/>
                    <a:pt x="5668" y="10383"/>
                    <a:pt x="5704" y="10371"/>
                  </a:cubicBezTo>
                  <a:cubicBezTo>
                    <a:pt x="5787" y="10311"/>
                    <a:pt x="5835" y="10216"/>
                    <a:pt x="5811" y="10121"/>
                  </a:cubicBezTo>
                  <a:lnTo>
                    <a:pt x="3275" y="167"/>
                  </a:lnTo>
                  <a:cubicBezTo>
                    <a:pt x="3263" y="96"/>
                    <a:pt x="3203" y="36"/>
                    <a:pt x="3144" y="13"/>
                  </a:cubicBezTo>
                  <a:cubicBezTo>
                    <a:pt x="3120" y="5"/>
                    <a:pt x="3095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55;p77">
              <a:extLst>
                <a:ext uri="{FF2B5EF4-FFF2-40B4-BE49-F238E27FC236}">
                  <a16:creationId xmlns:a16="http://schemas.microsoft.com/office/drawing/2014/main" id="{92E1665D-0A15-414D-AA89-5625AD2441D6}"/>
                </a:ext>
              </a:extLst>
            </p:cNvPr>
            <p:cNvSpPr/>
            <p:nvPr/>
          </p:nvSpPr>
          <p:spPr>
            <a:xfrm>
              <a:off x="2141963" y="1715738"/>
              <a:ext cx="145575" cy="259875"/>
            </a:xfrm>
            <a:custGeom>
              <a:avLst/>
              <a:gdLst/>
              <a:ahLst/>
              <a:cxnLst/>
              <a:rect l="l" t="t" r="r" b="b"/>
              <a:pathLst>
                <a:path w="5823" h="10395" extrusionOk="0">
                  <a:moveTo>
                    <a:pt x="2893" y="596"/>
                  </a:moveTo>
                  <a:lnTo>
                    <a:pt x="5263" y="2346"/>
                  </a:lnTo>
                  <a:lnTo>
                    <a:pt x="3524" y="4096"/>
                  </a:lnTo>
                  <a:cubicBezTo>
                    <a:pt x="3477" y="4144"/>
                    <a:pt x="3453" y="4204"/>
                    <a:pt x="3465" y="4275"/>
                  </a:cubicBezTo>
                  <a:cubicBezTo>
                    <a:pt x="3465" y="4335"/>
                    <a:pt x="3501" y="4394"/>
                    <a:pt x="3548" y="4430"/>
                  </a:cubicBezTo>
                  <a:lnTo>
                    <a:pt x="4929" y="5442"/>
                  </a:lnTo>
                  <a:lnTo>
                    <a:pt x="631" y="9490"/>
                  </a:lnTo>
                  <a:lnTo>
                    <a:pt x="2893" y="596"/>
                  </a:lnTo>
                  <a:close/>
                  <a:moveTo>
                    <a:pt x="2753" y="1"/>
                  </a:moveTo>
                  <a:cubicBezTo>
                    <a:pt x="2728" y="1"/>
                    <a:pt x="2703" y="5"/>
                    <a:pt x="2679" y="13"/>
                  </a:cubicBezTo>
                  <a:cubicBezTo>
                    <a:pt x="2620" y="36"/>
                    <a:pt x="2560" y="96"/>
                    <a:pt x="2548" y="167"/>
                  </a:cubicBezTo>
                  <a:lnTo>
                    <a:pt x="24" y="10121"/>
                  </a:lnTo>
                  <a:cubicBezTo>
                    <a:pt x="0" y="10216"/>
                    <a:pt x="36" y="10311"/>
                    <a:pt x="119" y="10371"/>
                  </a:cubicBezTo>
                  <a:cubicBezTo>
                    <a:pt x="155" y="10383"/>
                    <a:pt x="191" y="10395"/>
                    <a:pt x="238" y="10395"/>
                  </a:cubicBezTo>
                  <a:cubicBezTo>
                    <a:pt x="286" y="10395"/>
                    <a:pt x="345" y="10371"/>
                    <a:pt x="381" y="10335"/>
                  </a:cubicBezTo>
                  <a:lnTo>
                    <a:pt x="5429" y="5585"/>
                  </a:lnTo>
                  <a:cubicBezTo>
                    <a:pt x="5477" y="5537"/>
                    <a:pt x="5501" y="5478"/>
                    <a:pt x="5501" y="5406"/>
                  </a:cubicBezTo>
                  <a:cubicBezTo>
                    <a:pt x="5501" y="5347"/>
                    <a:pt x="5465" y="5287"/>
                    <a:pt x="5406" y="5239"/>
                  </a:cubicBezTo>
                  <a:lnTo>
                    <a:pt x="4013" y="4227"/>
                  </a:lnTo>
                  <a:lnTo>
                    <a:pt x="5751" y="2477"/>
                  </a:lnTo>
                  <a:cubicBezTo>
                    <a:pt x="5798" y="2430"/>
                    <a:pt x="5822" y="2358"/>
                    <a:pt x="5810" y="2299"/>
                  </a:cubicBezTo>
                  <a:cubicBezTo>
                    <a:pt x="5810" y="2239"/>
                    <a:pt x="5775" y="2180"/>
                    <a:pt x="5727" y="2144"/>
                  </a:cubicBezTo>
                  <a:lnTo>
                    <a:pt x="2893" y="48"/>
                  </a:lnTo>
                  <a:cubicBezTo>
                    <a:pt x="2854" y="17"/>
                    <a:pt x="2803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56;p77">
              <a:extLst>
                <a:ext uri="{FF2B5EF4-FFF2-40B4-BE49-F238E27FC236}">
                  <a16:creationId xmlns:a16="http://schemas.microsoft.com/office/drawing/2014/main" id="{AE3C796E-01D6-F442-AA86-898878E0D5C9}"/>
                </a:ext>
              </a:extLst>
            </p:cNvPr>
            <p:cNvSpPr/>
            <p:nvPr/>
          </p:nvSpPr>
          <p:spPr>
            <a:xfrm>
              <a:off x="2141963" y="1715738"/>
              <a:ext cx="145575" cy="259875"/>
            </a:xfrm>
            <a:custGeom>
              <a:avLst/>
              <a:gdLst/>
              <a:ahLst/>
              <a:cxnLst/>
              <a:rect l="l" t="t" r="r" b="b"/>
              <a:pathLst>
                <a:path w="5823" h="10395" extrusionOk="0">
                  <a:moveTo>
                    <a:pt x="2893" y="596"/>
                  </a:moveTo>
                  <a:lnTo>
                    <a:pt x="5263" y="2346"/>
                  </a:lnTo>
                  <a:lnTo>
                    <a:pt x="3524" y="4096"/>
                  </a:lnTo>
                  <a:cubicBezTo>
                    <a:pt x="3477" y="4144"/>
                    <a:pt x="3453" y="4204"/>
                    <a:pt x="3465" y="4275"/>
                  </a:cubicBezTo>
                  <a:cubicBezTo>
                    <a:pt x="3465" y="4335"/>
                    <a:pt x="3501" y="4394"/>
                    <a:pt x="3548" y="4430"/>
                  </a:cubicBezTo>
                  <a:lnTo>
                    <a:pt x="4929" y="5442"/>
                  </a:lnTo>
                  <a:lnTo>
                    <a:pt x="631" y="9490"/>
                  </a:lnTo>
                  <a:lnTo>
                    <a:pt x="2893" y="596"/>
                  </a:lnTo>
                  <a:close/>
                  <a:moveTo>
                    <a:pt x="2753" y="1"/>
                  </a:moveTo>
                  <a:cubicBezTo>
                    <a:pt x="2728" y="1"/>
                    <a:pt x="2703" y="5"/>
                    <a:pt x="2679" y="13"/>
                  </a:cubicBezTo>
                  <a:cubicBezTo>
                    <a:pt x="2620" y="36"/>
                    <a:pt x="2560" y="96"/>
                    <a:pt x="2548" y="167"/>
                  </a:cubicBezTo>
                  <a:lnTo>
                    <a:pt x="24" y="10121"/>
                  </a:lnTo>
                  <a:cubicBezTo>
                    <a:pt x="0" y="10216"/>
                    <a:pt x="36" y="10311"/>
                    <a:pt x="119" y="10371"/>
                  </a:cubicBezTo>
                  <a:cubicBezTo>
                    <a:pt x="155" y="10383"/>
                    <a:pt x="191" y="10395"/>
                    <a:pt x="238" y="10395"/>
                  </a:cubicBezTo>
                  <a:cubicBezTo>
                    <a:pt x="286" y="10395"/>
                    <a:pt x="345" y="10371"/>
                    <a:pt x="381" y="10335"/>
                  </a:cubicBezTo>
                  <a:lnTo>
                    <a:pt x="5429" y="5585"/>
                  </a:lnTo>
                  <a:cubicBezTo>
                    <a:pt x="5477" y="5537"/>
                    <a:pt x="5501" y="5478"/>
                    <a:pt x="5501" y="5406"/>
                  </a:cubicBezTo>
                  <a:cubicBezTo>
                    <a:pt x="5501" y="5347"/>
                    <a:pt x="5465" y="5287"/>
                    <a:pt x="5406" y="5239"/>
                  </a:cubicBezTo>
                  <a:lnTo>
                    <a:pt x="4013" y="4227"/>
                  </a:lnTo>
                  <a:lnTo>
                    <a:pt x="5751" y="2477"/>
                  </a:lnTo>
                  <a:cubicBezTo>
                    <a:pt x="5798" y="2430"/>
                    <a:pt x="5822" y="2358"/>
                    <a:pt x="5810" y="2299"/>
                  </a:cubicBezTo>
                  <a:cubicBezTo>
                    <a:pt x="5810" y="2239"/>
                    <a:pt x="5775" y="2180"/>
                    <a:pt x="5727" y="2144"/>
                  </a:cubicBezTo>
                  <a:lnTo>
                    <a:pt x="2893" y="48"/>
                  </a:lnTo>
                  <a:cubicBezTo>
                    <a:pt x="2854" y="17"/>
                    <a:pt x="2803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57;p77">
              <a:extLst>
                <a:ext uri="{FF2B5EF4-FFF2-40B4-BE49-F238E27FC236}">
                  <a16:creationId xmlns:a16="http://schemas.microsoft.com/office/drawing/2014/main" id="{9291AB76-BF4F-0847-B812-7AD0D5B6B3CB}"/>
                </a:ext>
              </a:extLst>
            </p:cNvPr>
            <p:cNvSpPr/>
            <p:nvPr/>
          </p:nvSpPr>
          <p:spPr>
            <a:xfrm>
              <a:off x="2007413" y="1715738"/>
              <a:ext cx="145575" cy="259875"/>
            </a:xfrm>
            <a:custGeom>
              <a:avLst/>
              <a:gdLst/>
              <a:ahLst/>
              <a:cxnLst/>
              <a:rect l="l" t="t" r="r" b="b"/>
              <a:pathLst>
                <a:path w="5823" h="10395" extrusionOk="0">
                  <a:moveTo>
                    <a:pt x="2929" y="596"/>
                  </a:moveTo>
                  <a:lnTo>
                    <a:pt x="5192" y="9490"/>
                  </a:lnTo>
                  <a:lnTo>
                    <a:pt x="893" y="5442"/>
                  </a:lnTo>
                  <a:lnTo>
                    <a:pt x="2275" y="4430"/>
                  </a:lnTo>
                  <a:cubicBezTo>
                    <a:pt x="2322" y="4394"/>
                    <a:pt x="2358" y="4335"/>
                    <a:pt x="2358" y="4275"/>
                  </a:cubicBezTo>
                  <a:cubicBezTo>
                    <a:pt x="2370" y="4204"/>
                    <a:pt x="2346" y="4144"/>
                    <a:pt x="2298" y="4096"/>
                  </a:cubicBezTo>
                  <a:lnTo>
                    <a:pt x="560" y="2346"/>
                  </a:lnTo>
                  <a:lnTo>
                    <a:pt x="2929" y="596"/>
                  </a:lnTo>
                  <a:close/>
                  <a:moveTo>
                    <a:pt x="3070" y="1"/>
                  </a:moveTo>
                  <a:cubicBezTo>
                    <a:pt x="3019" y="1"/>
                    <a:pt x="2969" y="17"/>
                    <a:pt x="2929" y="48"/>
                  </a:cubicBezTo>
                  <a:lnTo>
                    <a:pt x="96" y="2144"/>
                  </a:lnTo>
                  <a:cubicBezTo>
                    <a:pt x="48" y="2180"/>
                    <a:pt x="12" y="2239"/>
                    <a:pt x="12" y="2299"/>
                  </a:cubicBezTo>
                  <a:cubicBezTo>
                    <a:pt x="1" y="2358"/>
                    <a:pt x="24" y="2430"/>
                    <a:pt x="72" y="2477"/>
                  </a:cubicBezTo>
                  <a:lnTo>
                    <a:pt x="1810" y="4227"/>
                  </a:lnTo>
                  <a:lnTo>
                    <a:pt x="417" y="5239"/>
                  </a:lnTo>
                  <a:cubicBezTo>
                    <a:pt x="358" y="5287"/>
                    <a:pt x="322" y="5347"/>
                    <a:pt x="322" y="5406"/>
                  </a:cubicBezTo>
                  <a:cubicBezTo>
                    <a:pt x="322" y="5478"/>
                    <a:pt x="346" y="5537"/>
                    <a:pt x="393" y="5585"/>
                  </a:cubicBezTo>
                  <a:lnTo>
                    <a:pt x="5442" y="10335"/>
                  </a:lnTo>
                  <a:cubicBezTo>
                    <a:pt x="5477" y="10371"/>
                    <a:pt x="5537" y="10395"/>
                    <a:pt x="5596" y="10395"/>
                  </a:cubicBezTo>
                  <a:cubicBezTo>
                    <a:pt x="5632" y="10395"/>
                    <a:pt x="5668" y="10383"/>
                    <a:pt x="5704" y="10371"/>
                  </a:cubicBezTo>
                  <a:cubicBezTo>
                    <a:pt x="5787" y="10311"/>
                    <a:pt x="5823" y="10216"/>
                    <a:pt x="5799" y="10121"/>
                  </a:cubicBezTo>
                  <a:lnTo>
                    <a:pt x="3275" y="167"/>
                  </a:lnTo>
                  <a:cubicBezTo>
                    <a:pt x="3263" y="96"/>
                    <a:pt x="3203" y="36"/>
                    <a:pt x="3144" y="13"/>
                  </a:cubicBezTo>
                  <a:cubicBezTo>
                    <a:pt x="3120" y="5"/>
                    <a:pt x="3095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58;p77">
              <a:extLst>
                <a:ext uri="{FF2B5EF4-FFF2-40B4-BE49-F238E27FC236}">
                  <a16:creationId xmlns:a16="http://schemas.microsoft.com/office/drawing/2014/main" id="{C2A2AD73-24F5-1F43-8525-29A8E0CB6092}"/>
                </a:ext>
              </a:extLst>
            </p:cNvPr>
            <p:cNvSpPr/>
            <p:nvPr/>
          </p:nvSpPr>
          <p:spPr>
            <a:xfrm>
              <a:off x="2007413" y="1715738"/>
              <a:ext cx="145575" cy="259875"/>
            </a:xfrm>
            <a:custGeom>
              <a:avLst/>
              <a:gdLst/>
              <a:ahLst/>
              <a:cxnLst/>
              <a:rect l="l" t="t" r="r" b="b"/>
              <a:pathLst>
                <a:path w="5823" h="10395" extrusionOk="0">
                  <a:moveTo>
                    <a:pt x="2929" y="596"/>
                  </a:moveTo>
                  <a:lnTo>
                    <a:pt x="5192" y="9490"/>
                  </a:lnTo>
                  <a:lnTo>
                    <a:pt x="893" y="5442"/>
                  </a:lnTo>
                  <a:lnTo>
                    <a:pt x="2275" y="4430"/>
                  </a:lnTo>
                  <a:cubicBezTo>
                    <a:pt x="2322" y="4394"/>
                    <a:pt x="2358" y="4335"/>
                    <a:pt x="2358" y="4275"/>
                  </a:cubicBezTo>
                  <a:cubicBezTo>
                    <a:pt x="2370" y="4204"/>
                    <a:pt x="2346" y="4144"/>
                    <a:pt x="2298" y="4096"/>
                  </a:cubicBezTo>
                  <a:lnTo>
                    <a:pt x="560" y="2346"/>
                  </a:lnTo>
                  <a:lnTo>
                    <a:pt x="2929" y="596"/>
                  </a:lnTo>
                  <a:close/>
                  <a:moveTo>
                    <a:pt x="3070" y="1"/>
                  </a:moveTo>
                  <a:cubicBezTo>
                    <a:pt x="3019" y="1"/>
                    <a:pt x="2969" y="17"/>
                    <a:pt x="2929" y="48"/>
                  </a:cubicBezTo>
                  <a:lnTo>
                    <a:pt x="96" y="2144"/>
                  </a:lnTo>
                  <a:cubicBezTo>
                    <a:pt x="48" y="2180"/>
                    <a:pt x="12" y="2239"/>
                    <a:pt x="12" y="2299"/>
                  </a:cubicBezTo>
                  <a:cubicBezTo>
                    <a:pt x="1" y="2358"/>
                    <a:pt x="24" y="2430"/>
                    <a:pt x="72" y="2477"/>
                  </a:cubicBezTo>
                  <a:lnTo>
                    <a:pt x="1810" y="4227"/>
                  </a:lnTo>
                  <a:lnTo>
                    <a:pt x="417" y="5239"/>
                  </a:lnTo>
                  <a:cubicBezTo>
                    <a:pt x="358" y="5287"/>
                    <a:pt x="322" y="5347"/>
                    <a:pt x="322" y="5406"/>
                  </a:cubicBezTo>
                  <a:cubicBezTo>
                    <a:pt x="322" y="5478"/>
                    <a:pt x="346" y="5537"/>
                    <a:pt x="393" y="5585"/>
                  </a:cubicBezTo>
                  <a:lnTo>
                    <a:pt x="5442" y="10335"/>
                  </a:lnTo>
                  <a:cubicBezTo>
                    <a:pt x="5477" y="10371"/>
                    <a:pt x="5537" y="10395"/>
                    <a:pt x="5596" y="10395"/>
                  </a:cubicBezTo>
                  <a:cubicBezTo>
                    <a:pt x="5632" y="10395"/>
                    <a:pt x="5668" y="10383"/>
                    <a:pt x="5704" y="10371"/>
                  </a:cubicBezTo>
                  <a:cubicBezTo>
                    <a:pt x="5787" y="10311"/>
                    <a:pt x="5823" y="10216"/>
                    <a:pt x="5799" y="10121"/>
                  </a:cubicBezTo>
                  <a:lnTo>
                    <a:pt x="3275" y="167"/>
                  </a:lnTo>
                  <a:cubicBezTo>
                    <a:pt x="3263" y="96"/>
                    <a:pt x="3203" y="36"/>
                    <a:pt x="3144" y="13"/>
                  </a:cubicBezTo>
                  <a:cubicBezTo>
                    <a:pt x="3120" y="5"/>
                    <a:pt x="3095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9;p77">
              <a:extLst>
                <a:ext uri="{FF2B5EF4-FFF2-40B4-BE49-F238E27FC236}">
                  <a16:creationId xmlns:a16="http://schemas.microsoft.com/office/drawing/2014/main" id="{42565555-5E36-0940-9DEE-E866C2AAC3E5}"/>
                </a:ext>
              </a:extLst>
            </p:cNvPr>
            <p:cNvSpPr/>
            <p:nvPr/>
          </p:nvSpPr>
          <p:spPr>
            <a:xfrm>
              <a:off x="2091363" y="1700563"/>
              <a:ext cx="115500" cy="75925"/>
            </a:xfrm>
            <a:custGeom>
              <a:avLst/>
              <a:gdLst/>
              <a:ahLst/>
              <a:cxnLst/>
              <a:rect l="l" t="t" r="r" b="b"/>
              <a:pathLst>
                <a:path w="4620" h="3037" extrusionOk="0">
                  <a:moveTo>
                    <a:pt x="2310" y="0"/>
                  </a:moveTo>
                  <a:cubicBezTo>
                    <a:pt x="2238" y="0"/>
                    <a:pt x="2179" y="36"/>
                    <a:pt x="2143" y="84"/>
                  </a:cubicBezTo>
                  <a:lnTo>
                    <a:pt x="72" y="2679"/>
                  </a:lnTo>
                  <a:cubicBezTo>
                    <a:pt x="0" y="2775"/>
                    <a:pt x="12" y="2906"/>
                    <a:pt x="107" y="2989"/>
                  </a:cubicBezTo>
                  <a:cubicBezTo>
                    <a:pt x="155" y="3013"/>
                    <a:pt x="202" y="3037"/>
                    <a:pt x="250" y="3037"/>
                  </a:cubicBezTo>
                  <a:cubicBezTo>
                    <a:pt x="310" y="3037"/>
                    <a:pt x="381" y="3001"/>
                    <a:pt x="417" y="2953"/>
                  </a:cubicBezTo>
                  <a:lnTo>
                    <a:pt x="2322" y="572"/>
                  </a:lnTo>
                  <a:lnTo>
                    <a:pt x="4203" y="2775"/>
                  </a:lnTo>
                  <a:cubicBezTo>
                    <a:pt x="4249" y="2827"/>
                    <a:pt x="4313" y="2854"/>
                    <a:pt x="4377" y="2854"/>
                  </a:cubicBezTo>
                  <a:cubicBezTo>
                    <a:pt x="4429" y="2854"/>
                    <a:pt x="4482" y="2836"/>
                    <a:pt x="4524" y="2798"/>
                  </a:cubicBezTo>
                  <a:cubicBezTo>
                    <a:pt x="4608" y="2727"/>
                    <a:pt x="4620" y="2584"/>
                    <a:pt x="4548" y="2489"/>
                  </a:cubicBezTo>
                  <a:lnTo>
                    <a:pt x="2477" y="72"/>
                  </a:lnTo>
                  <a:cubicBezTo>
                    <a:pt x="2441" y="24"/>
                    <a:pt x="2369" y="0"/>
                    <a:pt x="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0;p77">
              <a:extLst>
                <a:ext uri="{FF2B5EF4-FFF2-40B4-BE49-F238E27FC236}">
                  <a16:creationId xmlns:a16="http://schemas.microsoft.com/office/drawing/2014/main" id="{E9B5A52F-39CD-084C-ACDF-3A9637CB1720}"/>
                </a:ext>
              </a:extLst>
            </p:cNvPr>
            <p:cNvSpPr/>
            <p:nvPr/>
          </p:nvSpPr>
          <p:spPr>
            <a:xfrm>
              <a:off x="2108913" y="1742988"/>
              <a:ext cx="82775" cy="28750"/>
            </a:xfrm>
            <a:custGeom>
              <a:avLst/>
              <a:gdLst/>
              <a:ahLst/>
              <a:cxnLst/>
              <a:rect l="l" t="t" r="r" b="b"/>
              <a:pathLst>
                <a:path w="3311" h="1150" extrusionOk="0">
                  <a:moveTo>
                    <a:pt x="3064" y="0"/>
                  </a:moveTo>
                  <a:cubicBezTo>
                    <a:pt x="2995" y="0"/>
                    <a:pt x="2925" y="32"/>
                    <a:pt x="2882" y="89"/>
                  </a:cubicBezTo>
                  <a:cubicBezTo>
                    <a:pt x="2882" y="101"/>
                    <a:pt x="2429" y="709"/>
                    <a:pt x="1608" y="709"/>
                  </a:cubicBezTo>
                  <a:cubicBezTo>
                    <a:pt x="810" y="709"/>
                    <a:pt x="465" y="137"/>
                    <a:pt x="453" y="113"/>
                  </a:cubicBezTo>
                  <a:cubicBezTo>
                    <a:pt x="405" y="41"/>
                    <a:pt x="330" y="1"/>
                    <a:pt x="253" y="1"/>
                  </a:cubicBezTo>
                  <a:cubicBezTo>
                    <a:pt x="216" y="1"/>
                    <a:pt x="178" y="10"/>
                    <a:pt x="143" y="30"/>
                  </a:cubicBezTo>
                  <a:cubicBezTo>
                    <a:pt x="36" y="89"/>
                    <a:pt x="1" y="232"/>
                    <a:pt x="72" y="328"/>
                  </a:cubicBezTo>
                  <a:cubicBezTo>
                    <a:pt x="84" y="363"/>
                    <a:pt x="548" y="1149"/>
                    <a:pt x="1608" y="1149"/>
                  </a:cubicBezTo>
                  <a:cubicBezTo>
                    <a:pt x="2656" y="1149"/>
                    <a:pt x="3215" y="387"/>
                    <a:pt x="3239" y="351"/>
                  </a:cubicBezTo>
                  <a:cubicBezTo>
                    <a:pt x="3310" y="256"/>
                    <a:pt x="3287" y="113"/>
                    <a:pt x="3191" y="42"/>
                  </a:cubicBezTo>
                  <a:cubicBezTo>
                    <a:pt x="3154" y="14"/>
                    <a:pt x="3109" y="0"/>
                    <a:pt x="3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7D6ACC3-605B-1E4A-A381-8C9A5BB3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7" y="472698"/>
            <a:ext cx="470667" cy="4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718207-02D7-4470-8CB4-608D3E45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555" y="1234599"/>
            <a:ext cx="4954711" cy="30717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利用紅外線感測距離的方式，得出在不同的像素點下深度的數值。將深度攝影機的深度資訊加入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social distance 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的計算，得到更加精確的 </a:t>
            </a:r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3D distance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596900" lvl="1" indent="0">
              <a:buNone/>
            </a:pP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361C1C6-A9D2-47A8-A831-80251D03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50" y="450337"/>
            <a:ext cx="8111100" cy="572700"/>
          </a:xfrm>
        </p:spPr>
        <p:txBody>
          <a:bodyPr/>
          <a:lstStyle/>
          <a:p>
            <a:r>
              <a:rPr lang="en-US" altLang="zh-TW" dirty="0"/>
              <a:t>Intel RealSense depth camera D435</a:t>
            </a:r>
            <a:endParaRPr lang="zh-TW" altLang="en-US" dirty="0"/>
          </a:p>
        </p:txBody>
      </p:sp>
      <p:pic>
        <p:nvPicPr>
          <p:cNvPr id="2050" name="Picture 2" descr="https://lh5.googleusercontent.com/BobSVCUnTptHcp8SoNb7EgNNsjr44_SBzBWcpzfNYF2D1Njw5WuML1cTnObWtEn_-pVAp1EokmzijfMRbifSS4oWfs21ZaTycklpVermNPZxBDNtrLufkgz1PQn6bBfxwctBhWOR">
            <a:extLst>
              <a:ext uri="{FF2B5EF4-FFF2-40B4-BE49-F238E27FC236}">
                <a16:creationId xmlns:a16="http://schemas.microsoft.com/office/drawing/2014/main" id="{C5E0638D-3357-4D81-91D1-B00D65BC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46" y="2571750"/>
            <a:ext cx="3898127" cy="20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h5.googleusercontent.com/VgXMfU2nVNjhI8wxOjO_91I4oWLqzqRdY1CTVN7BvnIzMT2dw4t-TAwzCxFV4aE3DvcdL9IBaxlg8FLAPKGKDsfqH6cmzsw1npN-fSuNDcqujA2W0jg89DDAhSp0xhLp2YHO4FiY">
            <a:extLst>
              <a:ext uri="{FF2B5EF4-FFF2-40B4-BE49-F238E27FC236}">
                <a16:creationId xmlns:a16="http://schemas.microsoft.com/office/drawing/2014/main" id="{F2B9B51A-74B2-4782-AE47-90421CE1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4" y="254603"/>
            <a:ext cx="2216880" cy="18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lh6.googleusercontent.com/coWh04bqwkuE6dFngCKFuArHO5zrBz-NqINOUi1Z6OjkMe46BqtVWmSLsgiK1Hn6YKkvIf-9TCfveyMuj-Qi1tUCoWinyexpDBgWhDFdVX002-4bhhps-RPDpHpnuzullfflwErj">
            <a:extLst>
              <a:ext uri="{FF2B5EF4-FFF2-40B4-BE49-F238E27FC236}">
                <a16:creationId xmlns:a16="http://schemas.microsoft.com/office/drawing/2014/main" id="{D16F89F7-8E6D-44D5-8019-A5C36BC3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3" y="2588677"/>
            <a:ext cx="2216879" cy="18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CFB824-3A26-4882-8BCF-F35413FAF95B}"/>
              </a:ext>
            </a:extLst>
          </p:cNvPr>
          <p:cNvSpPr/>
          <p:nvPr/>
        </p:nvSpPr>
        <p:spPr>
          <a:xfrm>
            <a:off x="6824081" y="2085753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Palatino Linotype" panose="02040502050505030304" pitchFamily="18" charset="0"/>
              </a:rPr>
              <a:t>Depth camera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E22B27-D97B-4DF9-9248-8BB8FDAF3473}"/>
              </a:ext>
            </a:extLst>
          </p:cNvPr>
          <p:cNvSpPr/>
          <p:nvPr/>
        </p:nvSpPr>
        <p:spPr>
          <a:xfrm>
            <a:off x="6889805" y="4444891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Palatino Linotype" panose="02040502050505030304" pitchFamily="18" charset="0"/>
              </a:rPr>
              <a:t>RGB camera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FE916F-AD74-9547-AAAD-E59997C84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C61E3B6F-44FC-674C-90A3-B35375E7D9DE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0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6A0F11-83F3-4543-A747-3AE2EFC6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92" y="1769749"/>
            <a:ext cx="4483005" cy="160400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將出現在畫面中的人臉利用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face detection 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的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model 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框出來，並兩兩分組計算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social distance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，當計算出來的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3D distance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超過我們設定的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threshold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，則會在人臉的上方顯示 </a:t>
            </a:r>
            <a:r>
              <a:rPr lang="en-US" altLang="zh-TW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“ Too close ”</a:t>
            </a:r>
            <a:r>
              <a:rPr lang="zh-TW" altLang="en-US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字樣。</a:t>
            </a:r>
            <a:endParaRPr lang="en-US" altLang="zh-TW" dirty="0">
              <a:solidFill>
                <a:schemeClr val="tx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13970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AE3104-1CEE-4B13-AC33-9CE844E8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78" y="604051"/>
            <a:ext cx="8111100" cy="572700"/>
          </a:xfrm>
        </p:spPr>
        <p:txBody>
          <a:bodyPr/>
          <a:lstStyle/>
          <a:p>
            <a:r>
              <a:rPr lang="en-US" altLang="zh-TW" sz="2400" dirty="0"/>
              <a:t>Social distance warning system</a:t>
            </a:r>
            <a:endParaRPr lang="zh-TW" altLang="en-US" sz="2400" dirty="0"/>
          </a:p>
        </p:txBody>
      </p:sp>
      <p:pic>
        <p:nvPicPr>
          <p:cNvPr id="4" name="Picture 2" descr="https://lh3.googleusercontent.com/NylaBBgzlSNLgFqjPMHQgPzhNygTUEEq3wCYLaBQEAbSdD45vZE3hh1pv3zqnFAxxMwiT-V-XeCZEj8bhtOiLFyob0jOGTLxpqLDzPuzvihgZe_hrOlwvPAJhuD07SI2lBp5dmlC">
            <a:extLst>
              <a:ext uri="{FF2B5EF4-FFF2-40B4-BE49-F238E27FC236}">
                <a16:creationId xmlns:a16="http://schemas.microsoft.com/office/drawing/2014/main" id="{21073CD1-E787-464F-934F-BC5CA915C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"/>
          <a:stretch/>
        </p:blipFill>
        <p:spPr bwMode="auto">
          <a:xfrm>
            <a:off x="5317495" y="1580322"/>
            <a:ext cx="3429313" cy="25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626BBD-3A18-A345-AAAC-35F45B2EC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387E6731-C2B1-FC42-90DC-4B680C75D0D2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7AD9D8-FBC6-F248-834E-71430166E301}"/>
              </a:ext>
            </a:extLst>
          </p:cNvPr>
          <p:cNvGrpSpPr/>
          <p:nvPr/>
        </p:nvGrpSpPr>
        <p:grpSpPr>
          <a:xfrm>
            <a:off x="2055330" y="3440590"/>
            <a:ext cx="1166728" cy="848405"/>
            <a:chOff x="6257803" y="621037"/>
            <a:chExt cx="507225" cy="380450"/>
          </a:xfrm>
        </p:grpSpPr>
        <p:sp>
          <p:nvSpPr>
            <p:cNvPr id="8" name="Google Shape;1888;p77">
              <a:extLst>
                <a:ext uri="{FF2B5EF4-FFF2-40B4-BE49-F238E27FC236}">
                  <a16:creationId xmlns:a16="http://schemas.microsoft.com/office/drawing/2014/main" id="{421FC62C-BC15-F845-AEED-59709A931A02}"/>
                </a:ext>
              </a:extLst>
            </p:cNvPr>
            <p:cNvSpPr/>
            <p:nvPr/>
          </p:nvSpPr>
          <p:spPr>
            <a:xfrm>
              <a:off x="6257803" y="710037"/>
              <a:ext cx="133975" cy="172675"/>
            </a:xfrm>
            <a:custGeom>
              <a:avLst/>
              <a:gdLst/>
              <a:ahLst/>
              <a:cxnLst/>
              <a:rect l="l" t="t" r="r" b="b"/>
              <a:pathLst>
                <a:path w="5359" h="6907" extrusionOk="0">
                  <a:moveTo>
                    <a:pt x="2680" y="1"/>
                  </a:moveTo>
                  <a:cubicBezTo>
                    <a:pt x="1203" y="1"/>
                    <a:pt x="1" y="1203"/>
                    <a:pt x="1" y="2680"/>
                  </a:cubicBezTo>
                  <a:lnTo>
                    <a:pt x="1" y="6633"/>
                  </a:lnTo>
                  <a:cubicBezTo>
                    <a:pt x="1" y="6787"/>
                    <a:pt x="132" y="6907"/>
                    <a:pt x="275" y="6907"/>
                  </a:cubicBezTo>
                  <a:cubicBezTo>
                    <a:pt x="429" y="6907"/>
                    <a:pt x="560" y="6787"/>
                    <a:pt x="560" y="6633"/>
                  </a:cubicBezTo>
                  <a:lnTo>
                    <a:pt x="560" y="2680"/>
                  </a:lnTo>
                  <a:cubicBezTo>
                    <a:pt x="560" y="1513"/>
                    <a:pt x="1513" y="561"/>
                    <a:pt x="2680" y="561"/>
                  </a:cubicBezTo>
                  <a:cubicBezTo>
                    <a:pt x="3858" y="561"/>
                    <a:pt x="4811" y="1513"/>
                    <a:pt x="4811" y="2680"/>
                  </a:cubicBezTo>
                  <a:lnTo>
                    <a:pt x="4811" y="6633"/>
                  </a:lnTo>
                  <a:cubicBezTo>
                    <a:pt x="4811" y="6787"/>
                    <a:pt x="4930" y="6907"/>
                    <a:pt x="5085" y="6907"/>
                  </a:cubicBezTo>
                  <a:cubicBezTo>
                    <a:pt x="5239" y="6907"/>
                    <a:pt x="5359" y="6787"/>
                    <a:pt x="5359" y="6633"/>
                  </a:cubicBezTo>
                  <a:lnTo>
                    <a:pt x="5359" y="2680"/>
                  </a:lnTo>
                  <a:cubicBezTo>
                    <a:pt x="5359" y="1203"/>
                    <a:pt x="4156" y="1"/>
                    <a:pt x="2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9;p77">
              <a:extLst>
                <a:ext uri="{FF2B5EF4-FFF2-40B4-BE49-F238E27FC236}">
                  <a16:creationId xmlns:a16="http://schemas.microsoft.com/office/drawing/2014/main" id="{DD0D6C9C-306D-8241-A1BF-44B39B6AE2CE}"/>
                </a:ext>
              </a:extLst>
            </p:cNvPr>
            <p:cNvSpPr/>
            <p:nvPr/>
          </p:nvSpPr>
          <p:spPr>
            <a:xfrm>
              <a:off x="6297103" y="855012"/>
              <a:ext cx="13700" cy="146475"/>
            </a:xfrm>
            <a:custGeom>
              <a:avLst/>
              <a:gdLst/>
              <a:ahLst/>
              <a:cxnLst/>
              <a:rect l="l" t="t" r="r" b="b"/>
              <a:pathLst>
                <a:path w="548" h="5859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5584"/>
                  </a:lnTo>
                  <a:cubicBezTo>
                    <a:pt x="0" y="5739"/>
                    <a:pt x="119" y="5858"/>
                    <a:pt x="274" y="5858"/>
                  </a:cubicBezTo>
                  <a:cubicBezTo>
                    <a:pt x="429" y="5858"/>
                    <a:pt x="548" y="5739"/>
                    <a:pt x="548" y="5584"/>
                  </a:cubicBezTo>
                  <a:lnTo>
                    <a:pt x="548" y="274"/>
                  </a:lnTo>
                  <a:cubicBezTo>
                    <a:pt x="548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0;p77">
              <a:extLst>
                <a:ext uri="{FF2B5EF4-FFF2-40B4-BE49-F238E27FC236}">
                  <a16:creationId xmlns:a16="http://schemas.microsoft.com/office/drawing/2014/main" id="{8CAF648C-F8C8-9D47-B344-663178310B00}"/>
                </a:ext>
              </a:extLst>
            </p:cNvPr>
            <p:cNvSpPr/>
            <p:nvPr/>
          </p:nvSpPr>
          <p:spPr>
            <a:xfrm>
              <a:off x="6337578" y="855012"/>
              <a:ext cx="13725" cy="146475"/>
            </a:xfrm>
            <a:custGeom>
              <a:avLst/>
              <a:gdLst/>
              <a:ahLst/>
              <a:cxnLst/>
              <a:rect l="l" t="t" r="r" b="b"/>
              <a:pathLst>
                <a:path w="549" h="5859" extrusionOk="0">
                  <a:moveTo>
                    <a:pt x="274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5584"/>
                  </a:lnTo>
                  <a:cubicBezTo>
                    <a:pt x="1" y="5739"/>
                    <a:pt x="120" y="5858"/>
                    <a:pt x="274" y="5858"/>
                  </a:cubicBezTo>
                  <a:cubicBezTo>
                    <a:pt x="429" y="5858"/>
                    <a:pt x="548" y="5739"/>
                    <a:pt x="548" y="5584"/>
                  </a:cubicBezTo>
                  <a:lnTo>
                    <a:pt x="548" y="274"/>
                  </a:lnTo>
                  <a:cubicBezTo>
                    <a:pt x="548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1;p77">
              <a:extLst>
                <a:ext uri="{FF2B5EF4-FFF2-40B4-BE49-F238E27FC236}">
                  <a16:creationId xmlns:a16="http://schemas.microsoft.com/office/drawing/2014/main" id="{78BB2455-0DA9-B04C-B68B-5A4EB491CCFA}"/>
                </a:ext>
              </a:extLst>
            </p:cNvPr>
            <p:cNvSpPr/>
            <p:nvPr/>
          </p:nvSpPr>
          <p:spPr>
            <a:xfrm>
              <a:off x="6292328" y="621037"/>
              <a:ext cx="64925" cy="65225"/>
            </a:xfrm>
            <a:custGeom>
              <a:avLst/>
              <a:gdLst/>
              <a:ahLst/>
              <a:cxnLst/>
              <a:rect l="l" t="t" r="r" b="b"/>
              <a:pathLst>
                <a:path w="2597" h="2609" extrusionOk="0">
                  <a:moveTo>
                    <a:pt x="1299" y="549"/>
                  </a:moveTo>
                  <a:cubicBezTo>
                    <a:pt x="1715" y="549"/>
                    <a:pt x="2049" y="882"/>
                    <a:pt x="2049" y="1299"/>
                  </a:cubicBezTo>
                  <a:cubicBezTo>
                    <a:pt x="2049" y="1715"/>
                    <a:pt x="1715" y="2049"/>
                    <a:pt x="1299" y="2049"/>
                  </a:cubicBezTo>
                  <a:cubicBezTo>
                    <a:pt x="882" y="2049"/>
                    <a:pt x="549" y="1715"/>
                    <a:pt x="549" y="1299"/>
                  </a:cubicBezTo>
                  <a:cubicBezTo>
                    <a:pt x="549" y="882"/>
                    <a:pt x="882" y="549"/>
                    <a:pt x="1299" y="549"/>
                  </a:cubicBezTo>
                  <a:close/>
                  <a:moveTo>
                    <a:pt x="1299" y="1"/>
                  </a:moveTo>
                  <a:cubicBezTo>
                    <a:pt x="584" y="1"/>
                    <a:pt x="1" y="584"/>
                    <a:pt x="1" y="1299"/>
                  </a:cubicBezTo>
                  <a:cubicBezTo>
                    <a:pt x="1" y="2013"/>
                    <a:pt x="584" y="2608"/>
                    <a:pt x="1299" y="2608"/>
                  </a:cubicBezTo>
                  <a:cubicBezTo>
                    <a:pt x="2013" y="2608"/>
                    <a:pt x="2596" y="2013"/>
                    <a:pt x="2596" y="1299"/>
                  </a:cubicBezTo>
                  <a:cubicBezTo>
                    <a:pt x="2596" y="584"/>
                    <a:pt x="2013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2;p77">
              <a:extLst>
                <a:ext uri="{FF2B5EF4-FFF2-40B4-BE49-F238E27FC236}">
                  <a16:creationId xmlns:a16="http://schemas.microsoft.com/office/drawing/2014/main" id="{51F81642-C76B-E246-A5C1-E91B81067F19}"/>
                </a:ext>
              </a:extLst>
            </p:cNvPr>
            <p:cNvSpPr/>
            <p:nvPr/>
          </p:nvSpPr>
          <p:spPr>
            <a:xfrm>
              <a:off x="6631078" y="710037"/>
              <a:ext cx="133950" cy="172675"/>
            </a:xfrm>
            <a:custGeom>
              <a:avLst/>
              <a:gdLst/>
              <a:ahLst/>
              <a:cxnLst/>
              <a:rect l="l" t="t" r="r" b="b"/>
              <a:pathLst>
                <a:path w="5358" h="6907" extrusionOk="0">
                  <a:moveTo>
                    <a:pt x="2679" y="1"/>
                  </a:moveTo>
                  <a:cubicBezTo>
                    <a:pt x="1203" y="1"/>
                    <a:pt x="0" y="1203"/>
                    <a:pt x="0" y="2680"/>
                  </a:cubicBezTo>
                  <a:lnTo>
                    <a:pt x="0" y="6633"/>
                  </a:lnTo>
                  <a:cubicBezTo>
                    <a:pt x="0" y="6787"/>
                    <a:pt x="131" y="6907"/>
                    <a:pt x="274" y="6907"/>
                  </a:cubicBezTo>
                  <a:cubicBezTo>
                    <a:pt x="429" y="6907"/>
                    <a:pt x="560" y="6787"/>
                    <a:pt x="560" y="6633"/>
                  </a:cubicBezTo>
                  <a:lnTo>
                    <a:pt x="560" y="2680"/>
                  </a:lnTo>
                  <a:cubicBezTo>
                    <a:pt x="560" y="1513"/>
                    <a:pt x="1512" y="561"/>
                    <a:pt x="2679" y="561"/>
                  </a:cubicBezTo>
                  <a:cubicBezTo>
                    <a:pt x="3846" y="561"/>
                    <a:pt x="4810" y="1513"/>
                    <a:pt x="4810" y="2680"/>
                  </a:cubicBezTo>
                  <a:lnTo>
                    <a:pt x="4810" y="6633"/>
                  </a:lnTo>
                  <a:cubicBezTo>
                    <a:pt x="4810" y="6787"/>
                    <a:pt x="4929" y="6907"/>
                    <a:pt x="5084" y="6907"/>
                  </a:cubicBezTo>
                  <a:cubicBezTo>
                    <a:pt x="5239" y="6907"/>
                    <a:pt x="5358" y="6787"/>
                    <a:pt x="5358" y="6633"/>
                  </a:cubicBezTo>
                  <a:lnTo>
                    <a:pt x="5358" y="2680"/>
                  </a:lnTo>
                  <a:cubicBezTo>
                    <a:pt x="5358" y="1203"/>
                    <a:pt x="4155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93;p77">
              <a:extLst>
                <a:ext uri="{FF2B5EF4-FFF2-40B4-BE49-F238E27FC236}">
                  <a16:creationId xmlns:a16="http://schemas.microsoft.com/office/drawing/2014/main" id="{21182913-BDE8-C947-A61C-F4D83887872D}"/>
                </a:ext>
              </a:extLst>
            </p:cNvPr>
            <p:cNvSpPr/>
            <p:nvPr/>
          </p:nvSpPr>
          <p:spPr>
            <a:xfrm>
              <a:off x="6670353" y="855012"/>
              <a:ext cx="13725" cy="146475"/>
            </a:xfrm>
            <a:custGeom>
              <a:avLst/>
              <a:gdLst/>
              <a:ahLst/>
              <a:cxnLst/>
              <a:rect l="l" t="t" r="r" b="b"/>
              <a:pathLst>
                <a:path w="549" h="5859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5584"/>
                  </a:lnTo>
                  <a:cubicBezTo>
                    <a:pt x="1" y="5739"/>
                    <a:pt x="120" y="5858"/>
                    <a:pt x="275" y="5858"/>
                  </a:cubicBezTo>
                  <a:cubicBezTo>
                    <a:pt x="429" y="5858"/>
                    <a:pt x="548" y="5739"/>
                    <a:pt x="548" y="5584"/>
                  </a:cubicBezTo>
                  <a:lnTo>
                    <a:pt x="548" y="274"/>
                  </a:lnTo>
                  <a:cubicBezTo>
                    <a:pt x="548" y="131"/>
                    <a:pt x="4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94;p77">
              <a:extLst>
                <a:ext uri="{FF2B5EF4-FFF2-40B4-BE49-F238E27FC236}">
                  <a16:creationId xmlns:a16="http://schemas.microsoft.com/office/drawing/2014/main" id="{535FD80D-BCCE-E74C-9C4D-F6593B474EA5}"/>
                </a:ext>
              </a:extLst>
            </p:cNvPr>
            <p:cNvSpPr/>
            <p:nvPr/>
          </p:nvSpPr>
          <p:spPr>
            <a:xfrm>
              <a:off x="6710853" y="855012"/>
              <a:ext cx="13700" cy="146475"/>
            </a:xfrm>
            <a:custGeom>
              <a:avLst/>
              <a:gdLst/>
              <a:ahLst/>
              <a:cxnLst/>
              <a:rect l="l" t="t" r="r" b="b"/>
              <a:pathLst>
                <a:path w="548" h="5859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5584"/>
                  </a:lnTo>
                  <a:cubicBezTo>
                    <a:pt x="0" y="5739"/>
                    <a:pt x="119" y="5858"/>
                    <a:pt x="274" y="5858"/>
                  </a:cubicBezTo>
                  <a:cubicBezTo>
                    <a:pt x="429" y="5858"/>
                    <a:pt x="548" y="5739"/>
                    <a:pt x="548" y="5584"/>
                  </a:cubicBezTo>
                  <a:lnTo>
                    <a:pt x="548" y="274"/>
                  </a:lnTo>
                  <a:cubicBezTo>
                    <a:pt x="548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5;p77">
              <a:extLst>
                <a:ext uri="{FF2B5EF4-FFF2-40B4-BE49-F238E27FC236}">
                  <a16:creationId xmlns:a16="http://schemas.microsoft.com/office/drawing/2014/main" id="{0EC92FE5-770C-E744-8058-32C3918AE46C}"/>
                </a:ext>
              </a:extLst>
            </p:cNvPr>
            <p:cNvSpPr/>
            <p:nvPr/>
          </p:nvSpPr>
          <p:spPr>
            <a:xfrm>
              <a:off x="6665603" y="621037"/>
              <a:ext cx="64900" cy="65225"/>
            </a:xfrm>
            <a:custGeom>
              <a:avLst/>
              <a:gdLst/>
              <a:ahLst/>
              <a:cxnLst/>
              <a:rect l="l" t="t" r="r" b="b"/>
              <a:pathLst>
                <a:path w="2596" h="2609" extrusionOk="0">
                  <a:moveTo>
                    <a:pt x="1298" y="549"/>
                  </a:moveTo>
                  <a:cubicBezTo>
                    <a:pt x="1715" y="549"/>
                    <a:pt x="2048" y="882"/>
                    <a:pt x="2048" y="1299"/>
                  </a:cubicBezTo>
                  <a:cubicBezTo>
                    <a:pt x="2048" y="1715"/>
                    <a:pt x="1715" y="2049"/>
                    <a:pt x="1298" y="2049"/>
                  </a:cubicBezTo>
                  <a:cubicBezTo>
                    <a:pt x="881" y="2049"/>
                    <a:pt x="548" y="1715"/>
                    <a:pt x="548" y="1299"/>
                  </a:cubicBezTo>
                  <a:cubicBezTo>
                    <a:pt x="548" y="882"/>
                    <a:pt x="881" y="549"/>
                    <a:pt x="1298" y="549"/>
                  </a:cubicBezTo>
                  <a:close/>
                  <a:moveTo>
                    <a:pt x="1298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608"/>
                    <a:pt x="1298" y="2608"/>
                  </a:cubicBezTo>
                  <a:cubicBezTo>
                    <a:pt x="2012" y="2608"/>
                    <a:pt x="2596" y="2013"/>
                    <a:pt x="2596" y="1299"/>
                  </a:cubicBezTo>
                  <a:cubicBezTo>
                    <a:pt x="2596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897;p77">
              <a:extLst>
                <a:ext uri="{FF2B5EF4-FFF2-40B4-BE49-F238E27FC236}">
                  <a16:creationId xmlns:a16="http://schemas.microsoft.com/office/drawing/2014/main" id="{1CA99EB3-7F4D-E648-834A-7A3FCEEA72CD}"/>
                </a:ext>
              </a:extLst>
            </p:cNvPr>
            <p:cNvGrpSpPr/>
            <p:nvPr/>
          </p:nvGrpSpPr>
          <p:grpSpPr>
            <a:xfrm>
              <a:off x="6425240" y="756487"/>
              <a:ext cx="172375" cy="80100"/>
              <a:chOff x="4432688" y="1552688"/>
              <a:chExt cx="172375" cy="80100"/>
            </a:xfrm>
          </p:grpSpPr>
          <p:sp>
            <p:nvSpPr>
              <p:cNvPr id="17" name="Google Shape;1898;p77">
                <a:extLst>
                  <a:ext uri="{FF2B5EF4-FFF2-40B4-BE49-F238E27FC236}">
                    <a16:creationId xmlns:a16="http://schemas.microsoft.com/office/drawing/2014/main" id="{9831C5D0-3771-9B44-9302-33B853E51C52}"/>
                  </a:ext>
                </a:extLst>
              </p:cNvPr>
              <p:cNvSpPr/>
              <p:nvPr/>
            </p:nvSpPr>
            <p:spPr>
              <a:xfrm>
                <a:off x="4432688" y="1587813"/>
                <a:ext cx="1691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394" extrusionOk="0">
                    <a:moveTo>
                      <a:pt x="203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310"/>
                      <a:pt x="84" y="393"/>
                      <a:pt x="203" y="393"/>
                    </a:cubicBezTo>
                    <a:lnTo>
                      <a:pt x="6573" y="393"/>
                    </a:lnTo>
                    <a:cubicBezTo>
                      <a:pt x="6680" y="393"/>
                      <a:pt x="6763" y="310"/>
                      <a:pt x="6763" y="191"/>
                    </a:cubicBezTo>
                    <a:cubicBezTo>
                      <a:pt x="6763" y="84"/>
                      <a:pt x="6680" y="0"/>
                      <a:pt x="65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B309"/>
                  </a:solidFill>
                </a:endParaRPr>
              </a:p>
            </p:txBody>
          </p:sp>
          <p:sp>
            <p:nvSpPr>
              <p:cNvPr id="18" name="Google Shape;1899;p77">
                <a:extLst>
                  <a:ext uri="{FF2B5EF4-FFF2-40B4-BE49-F238E27FC236}">
                    <a16:creationId xmlns:a16="http://schemas.microsoft.com/office/drawing/2014/main" id="{A03FD9B2-6E38-474E-BDD5-30DB991A3977}"/>
                  </a:ext>
                </a:extLst>
              </p:cNvPr>
              <p:cNvSpPr/>
              <p:nvPr/>
            </p:nvSpPr>
            <p:spPr>
              <a:xfrm>
                <a:off x="4588663" y="1552688"/>
                <a:ext cx="164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3204" extrusionOk="0">
                    <a:moveTo>
                      <a:pt x="334" y="0"/>
                    </a:moveTo>
                    <a:cubicBezTo>
                      <a:pt x="143" y="0"/>
                      <a:pt x="0" y="143"/>
                      <a:pt x="0" y="334"/>
                    </a:cubicBezTo>
                    <a:lnTo>
                      <a:pt x="0" y="2870"/>
                    </a:lnTo>
                    <a:cubicBezTo>
                      <a:pt x="0" y="3048"/>
                      <a:pt x="143" y="3203"/>
                      <a:pt x="334" y="3203"/>
                    </a:cubicBezTo>
                    <a:cubicBezTo>
                      <a:pt x="512" y="3203"/>
                      <a:pt x="655" y="3048"/>
                      <a:pt x="655" y="2870"/>
                    </a:cubicBezTo>
                    <a:lnTo>
                      <a:pt x="655" y="334"/>
                    </a:lnTo>
                    <a:cubicBezTo>
                      <a:pt x="655" y="143"/>
                      <a:pt x="51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B309"/>
                  </a:solidFill>
                </a:endParaRPr>
              </a:p>
            </p:txBody>
          </p:sp>
          <p:sp>
            <p:nvSpPr>
              <p:cNvPr id="19" name="Google Shape;1900;p77">
                <a:extLst>
                  <a:ext uri="{FF2B5EF4-FFF2-40B4-BE49-F238E27FC236}">
                    <a16:creationId xmlns:a16="http://schemas.microsoft.com/office/drawing/2014/main" id="{8D86993C-75D5-094F-9C17-2A40F1741F9B}"/>
                  </a:ext>
                </a:extLst>
              </p:cNvPr>
              <p:cNvSpPr/>
              <p:nvPr/>
            </p:nvSpPr>
            <p:spPr>
              <a:xfrm>
                <a:off x="4432688" y="1552688"/>
                <a:ext cx="164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3204" extrusionOk="0">
                    <a:moveTo>
                      <a:pt x="334" y="0"/>
                    </a:moveTo>
                    <a:cubicBezTo>
                      <a:pt x="143" y="0"/>
                      <a:pt x="0" y="143"/>
                      <a:pt x="0" y="334"/>
                    </a:cubicBezTo>
                    <a:lnTo>
                      <a:pt x="0" y="2870"/>
                    </a:lnTo>
                    <a:cubicBezTo>
                      <a:pt x="0" y="3048"/>
                      <a:pt x="143" y="3203"/>
                      <a:pt x="334" y="3203"/>
                    </a:cubicBezTo>
                    <a:cubicBezTo>
                      <a:pt x="512" y="3203"/>
                      <a:pt x="655" y="3048"/>
                      <a:pt x="655" y="2870"/>
                    </a:cubicBezTo>
                    <a:lnTo>
                      <a:pt x="655" y="334"/>
                    </a:lnTo>
                    <a:cubicBezTo>
                      <a:pt x="655" y="143"/>
                      <a:pt x="51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B30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96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921688" y="1934561"/>
            <a:ext cx="4233595" cy="1681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altLang="zh-TW" sz="3200" dirty="0"/>
              <a:t>Demo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22E787-2BDE-8644-9732-1DB6EC65F4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465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DC0BAE-53C4-45D8-889A-2E792E42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101" y="187294"/>
            <a:ext cx="3787205" cy="572700"/>
          </a:xfrm>
        </p:spPr>
        <p:txBody>
          <a:bodyPr/>
          <a:lstStyle/>
          <a:p>
            <a:r>
              <a:rPr lang="en-US" altLang="zh-TW" sz="2800" dirty="0"/>
              <a:t>Mask detection</a:t>
            </a:r>
            <a:endParaRPr lang="zh-TW" altLang="en-US" sz="2800" dirty="0"/>
          </a:p>
        </p:txBody>
      </p:sp>
      <p:pic>
        <p:nvPicPr>
          <p:cNvPr id="5" name="mask_demo">
            <a:hlinkClick r:id="" action="ppaction://media"/>
            <a:extLst>
              <a:ext uri="{FF2B5EF4-FFF2-40B4-BE49-F238E27FC236}">
                <a16:creationId xmlns:a16="http://schemas.microsoft.com/office/drawing/2014/main" id="{EC548BA1-7939-4C03-B74A-812EAF824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992"/>
          <a:stretch/>
        </p:blipFill>
        <p:spPr>
          <a:xfrm>
            <a:off x="2065247" y="871869"/>
            <a:ext cx="5019053" cy="376869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99FDDE-A4A5-6B42-8269-EC7269261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9D5EB63E-5B90-7244-906E-B2C2B0B9AC7E}"/>
              </a:ext>
            </a:extLst>
          </p:cNvPr>
          <p:cNvSpPr txBox="1">
            <a:spLocks/>
          </p:cNvSpPr>
          <p:nvPr/>
        </p:nvSpPr>
        <p:spPr>
          <a:xfrm>
            <a:off x="518353" y="48643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1" name="圖片 230">
            <a:extLst>
              <a:ext uri="{FF2B5EF4-FFF2-40B4-BE49-F238E27FC236}">
                <a16:creationId xmlns:a16="http://schemas.microsoft.com/office/drawing/2014/main" id="{48FB7AA7-54E1-D44A-A6D7-C5D97850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48" y="187294"/>
            <a:ext cx="658825" cy="6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483A04-81F1-D747-9FC1-6AFE83B93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059364B-598E-FF4C-83BF-2468FDF6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17" y="199225"/>
            <a:ext cx="8111100" cy="572700"/>
          </a:xfrm>
        </p:spPr>
        <p:txBody>
          <a:bodyPr/>
          <a:lstStyle/>
          <a:p>
            <a:r>
              <a:rPr lang="en-US" altLang="zh-TW" sz="2800" dirty="0"/>
              <a:t>Social distance detection</a:t>
            </a:r>
            <a:endParaRPr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C99098-C043-4B42-8927-15023603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3" y="199225"/>
            <a:ext cx="572700" cy="572700"/>
          </a:xfrm>
          <a:prstGeom prst="rect">
            <a:avLst/>
          </a:prstGeom>
        </p:spPr>
      </p:pic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364802A1-D69D-8A45-96F7-DD6336D3CB6B}"/>
              </a:ext>
            </a:extLst>
          </p:cNvPr>
          <p:cNvSpPr txBox="1">
            <a:spLocks/>
          </p:cNvSpPr>
          <p:nvPr/>
        </p:nvSpPr>
        <p:spPr>
          <a:xfrm>
            <a:off x="518353" y="48643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2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418864" y="2053831"/>
            <a:ext cx="4233595" cy="1681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altLang="zh-TW" sz="3200" dirty="0"/>
              <a:t>Discussion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0CBCE4-306E-8C4E-9FF1-31C428116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94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6A0F11-83F3-4543-A747-3AE2EFC6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7" y="1136804"/>
            <a:ext cx="5337125" cy="364391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colab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進行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，因無法直接取得深度攝影機使用權限，故利用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opencv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擷取影像是不可行的，因此我們手刻了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box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函式使得與之相容。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mask detection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[1]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中對於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worn mask incorrectly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量過少，故此類別在判斷時並不是相當的強健。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realsense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D435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深度相機對於硬體的要求嚴苛，必須使用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以上的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cable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以及接口才能有穩定的表現。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realsense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D435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深度相機在正前方以外的深度感測具有一定的誤差。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39700" indent="0">
              <a:spcAft>
                <a:spcPts val="1200"/>
              </a:spcAft>
              <a:buNone/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AE3104-1CEE-4B13-AC33-9CE844E8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90" y="413976"/>
            <a:ext cx="7494418" cy="572700"/>
          </a:xfrm>
        </p:spPr>
        <p:txBody>
          <a:bodyPr/>
          <a:lstStyle/>
          <a:p>
            <a:r>
              <a:rPr lang="en-US" altLang="zh-TW" sz="2800" dirty="0"/>
              <a:t>Discussion</a:t>
            </a:r>
            <a:endParaRPr lang="zh-TW" altLang="en-US" sz="2400" dirty="0"/>
          </a:p>
        </p:txBody>
      </p:sp>
      <p:pic>
        <p:nvPicPr>
          <p:cNvPr id="4" name="Picture 2" descr="https://lh3.googleusercontent.com/NylaBBgzlSNLgFqjPMHQgPzhNygTUEEq3wCYLaBQEAbSdD45vZE3hh1pv3zqnFAxxMwiT-V-XeCZEj8bhtOiLFyob0jOGTLxpqLDzPuzvihgZe_hrOlwvPAJhuD07SI2lBp5dmlC">
            <a:extLst>
              <a:ext uri="{FF2B5EF4-FFF2-40B4-BE49-F238E27FC236}">
                <a16:creationId xmlns:a16="http://schemas.microsoft.com/office/drawing/2014/main" id="{21073CD1-E787-464F-934F-BC5CA915C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"/>
          <a:stretch/>
        </p:blipFill>
        <p:spPr bwMode="auto">
          <a:xfrm>
            <a:off x="5529542" y="1524118"/>
            <a:ext cx="3491616" cy="2632706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581DE0-FA7B-BD42-A5B3-968343AAB5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67DCFB96-7573-154C-8362-B29B9EE0547F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1623630-021E-214C-9C35-56EA227C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5" y="405921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1355725" y="1406036"/>
            <a:ext cx="419609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Goal &amp; Application Scenario</a:t>
            </a:r>
            <a:endParaRPr sz="20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2"/>
          </p:nvPr>
        </p:nvSpPr>
        <p:spPr>
          <a:xfrm>
            <a:off x="689200" y="1255865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 idx="3"/>
          </p:nvPr>
        </p:nvSpPr>
        <p:spPr>
          <a:xfrm>
            <a:off x="1355725" y="1922907"/>
            <a:ext cx="419609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Method and implementation</a:t>
            </a:r>
            <a:endParaRPr sz="2000"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5"/>
          </p:nvPr>
        </p:nvSpPr>
        <p:spPr>
          <a:xfrm>
            <a:off x="689200" y="1772736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6"/>
          </p:nvPr>
        </p:nvSpPr>
        <p:spPr>
          <a:xfrm>
            <a:off x="1355725" y="2471415"/>
            <a:ext cx="419609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Testing results</a:t>
            </a:r>
            <a:endParaRPr sz="2000" dirty="0"/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8"/>
          </p:nvPr>
        </p:nvSpPr>
        <p:spPr>
          <a:xfrm>
            <a:off x="689200" y="2321244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9"/>
          </p:nvPr>
        </p:nvSpPr>
        <p:spPr>
          <a:xfrm>
            <a:off x="1355725" y="2984394"/>
            <a:ext cx="419609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Demo</a:t>
            </a:r>
            <a:endParaRPr sz="1600"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14"/>
          </p:nvPr>
        </p:nvSpPr>
        <p:spPr>
          <a:xfrm>
            <a:off x="689200" y="2834223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15"/>
          </p:nvPr>
        </p:nvSpPr>
        <p:spPr>
          <a:xfrm>
            <a:off x="1355725" y="3503783"/>
            <a:ext cx="419609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Discussion</a:t>
            </a:r>
            <a:endParaRPr sz="2000"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17"/>
          </p:nvPr>
        </p:nvSpPr>
        <p:spPr>
          <a:xfrm>
            <a:off x="689200" y="3353612"/>
            <a:ext cx="7701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28" name="Google Shape;251;p32">
            <a:extLst>
              <a:ext uri="{FF2B5EF4-FFF2-40B4-BE49-F238E27FC236}">
                <a16:creationId xmlns:a16="http://schemas.microsoft.com/office/drawing/2014/main" id="{348164C7-2D91-426A-834E-5567BFF110CF}"/>
              </a:ext>
            </a:extLst>
          </p:cNvPr>
          <p:cNvSpPr txBox="1">
            <a:spLocks/>
          </p:cNvSpPr>
          <p:nvPr/>
        </p:nvSpPr>
        <p:spPr>
          <a:xfrm>
            <a:off x="689200" y="3887802"/>
            <a:ext cx="7701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29" name="Google Shape;249;p32">
            <a:extLst>
              <a:ext uri="{FF2B5EF4-FFF2-40B4-BE49-F238E27FC236}">
                <a16:creationId xmlns:a16="http://schemas.microsoft.com/office/drawing/2014/main" id="{B20E97F8-5214-4730-A692-C2DF11B9334E}"/>
              </a:ext>
            </a:extLst>
          </p:cNvPr>
          <p:cNvSpPr txBox="1">
            <a:spLocks/>
          </p:cNvSpPr>
          <p:nvPr/>
        </p:nvSpPr>
        <p:spPr>
          <a:xfrm>
            <a:off x="1355725" y="4019453"/>
            <a:ext cx="419609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Reference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DF37C-C9E1-944D-A900-8C2E5F2B1F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55F987-2435-BE4B-847D-F13046747912}"/>
              </a:ext>
            </a:extLst>
          </p:cNvPr>
          <p:cNvSpPr txBox="1"/>
          <p:nvPr/>
        </p:nvSpPr>
        <p:spPr>
          <a:xfrm>
            <a:off x="1355725" y="453788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Outline</a:t>
            </a:r>
            <a:endParaRPr lang="zh-TW" altLang="en-US" sz="32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21" name="頁尾版面配置區 3">
            <a:extLst>
              <a:ext uri="{FF2B5EF4-FFF2-40B4-BE49-F238E27FC236}">
                <a16:creationId xmlns:a16="http://schemas.microsoft.com/office/drawing/2014/main" id="{26CCC50B-09D4-B148-9086-B192F7456C8B}"/>
              </a:ext>
            </a:extLst>
          </p:cNvPr>
          <p:cNvSpPr txBox="1">
            <a:spLocks/>
          </p:cNvSpPr>
          <p:nvPr/>
        </p:nvSpPr>
        <p:spPr>
          <a:xfrm>
            <a:off x="538232" y="48742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Google Shape;259;p33">
            <a:extLst>
              <a:ext uri="{FF2B5EF4-FFF2-40B4-BE49-F238E27FC236}">
                <a16:creationId xmlns:a16="http://schemas.microsoft.com/office/drawing/2014/main" id="{73BD2B95-C426-DC4E-9206-00085DA2A52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793" r="27107"/>
          <a:stretch/>
        </p:blipFill>
        <p:spPr>
          <a:xfrm>
            <a:off x="6218340" y="170615"/>
            <a:ext cx="2119719" cy="4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AF1A03-857D-B04A-B034-6B42D6CA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06" y="453788"/>
            <a:ext cx="585020" cy="58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8F0525A-E7C1-42D0-9DB7-C20857FC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613" y="1021659"/>
            <a:ext cx="5559945" cy="87671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深度的計算方式並非是某個物體對於相機的參考平面之正交距離，而是基於相機鏡頭的原點至某物體的距離作為深度的依據。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4" name="Picture 2" descr="https://lh3.googleusercontent.com/ZZu2zA4VEVsyEooetgEQsIARRU_M-UAmZ27VhqXooCOl5k2xCvnGB6MBGIlf8-Pt6oP1rS-6JWu71oCqk_T7YRR4iXG3k9gXigMLZtOjf3NZVW8bVU2sYV64W54f4Gw9K1vXdBDM">
            <a:extLst>
              <a:ext uri="{FF2B5EF4-FFF2-40B4-BE49-F238E27FC236}">
                <a16:creationId xmlns:a16="http://schemas.microsoft.com/office/drawing/2014/main" id="{E1CF3D1E-3A42-45CE-8006-5847692A3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" y="2158276"/>
            <a:ext cx="2754676" cy="19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xF6OyNre7V9e0In6MYgPCnvjVa6tb8UwvgIKyzN0MgQchMWNCinCFO7gbgkcoXJIJzZmmYbM1SFV-oiKBhLYNqqwfrDFeGUXF6zbxj-YcrMkzhz1b_ZYzMM3gFAXp4i4b7b9aByB">
            <a:extLst>
              <a:ext uri="{FF2B5EF4-FFF2-40B4-BE49-F238E27FC236}">
                <a16:creationId xmlns:a16="http://schemas.microsoft.com/office/drawing/2014/main" id="{CBC98EE4-AF34-47E7-BB94-51375B48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51" y="2158276"/>
            <a:ext cx="3184407" cy="196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3227D5-B4ED-5E41-93BE-C93AAF268C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9" name="標題 2">
            <a:extLst>
              <a:ext uri="{FF2B5EF4-FFF2-40B4-BE49-F238E27FC236}">
                <a16:creationId xmlns:a16="http://schemas.microsoft.com/office/drawing/2014/main" id="{FB289698-4B7E-0C4D-944E-611CCA16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13" y="405921"/>
            <a:ext cx="8111100" cy="572700"/>
          </a:xfrm>
        </p:spPr>
        <p:txBody>
          <a:bodyPr/>
          <a:lstStyle/>
          <a:p>
            <a:r>
              <a:rPr lang="en-US" altLang="zh-TW" sz="2800" dirty="0"/>
              <a:t>Discussion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B3FDB4A-2903-BB44-8828-400470B1C216}"/>
                  </a:ext>
                </a:extLst>
              </p:cNvPr>
              <p:cNvSpPr/>
              <p:nvPr/>
            </p:nvSpPr>
            <p:spPr>
              <a:xfrm>
                <a:off x="5993855" y="887190"/>
                <a:ext cx="2918532" cy="3607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我們必須知道人臉座標中心與 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frame 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中心點座標差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(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必須再使用另一台相機得知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)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，方能將誤差校正。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或是將使用情境運作在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: 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物體離相機有一段距離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(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與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的夾角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減少</a:t>
                </a:r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)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en-US" altLang="zh-TW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 </a:t>
                </a: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，方能解決深度量測失真的問題。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若假設我們的使用情境為建築出入口，應能符合上述情境。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B3FDB4A-2903-BB44-8828-400470B1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855" y="887190"/>
                <a:ext cx="2918532" cy="3607591"/>
              </a:xfrm>
              <a:prstGeom prst="rect">
                <a:avLst/>
              </a:prstGeom>
              <a:blipFill>
                <a:blip r:embed="rId4"/>
                <a:stretch>
                  <a:fillRect l="-433" r="-6494" b="-1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DF8214E7-E52A-1441-A2E6-12B25AD3FCD8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ED30EE2-D848-2B47-BA5B-E7D71FF82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65" y="405921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478499" y="2014074"/>
            <a:ext cx="4233595" cy="1681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altLang="zh-TW" sz="3200" dirty="0"/>
              <a:t>Reference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2E24A3-B398-424C-A06E-4AECEB045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88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53"/>
          <p:cNvPicPr preferRelativeResize="0"/>
          <p:nvPr/>
        </p:nvPicPr>
        <p:blipFill rotWithShape="1">
          <a:blip r:embed="rId3">
            <a:alphaModFix/>
          </a:blip>
          <a:srcRect l="45661" r="20627"/>
          <a:stretch/>
        </p:blipFill>
        <p:spPr>
          <a:xfrm>
            <a:off x="6200773" y="0"/>
            <a:ext cx="2552702" cy="4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60F9D9-FDAB-B447-A7F0-CA3908E5C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10" name="文字版面配置區 1">
            <a:extLst>
              <a:ext uri="{FF2B5EF4-FFF2-40B4-BE49-F238E27FC236}">
                <a16:creationId xmlns:a16="http://schemas.microsoft.com/office/drawing/2014/main" id="{7FF641BA-9BD2-7B4E-826E-7931B69A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81" y="1017725"/>
            <a:ext cx="4999836" cy="3704046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4"/>
              </a:rPr>
              <a:t>https://www.kaggle.com/andrewmvd/face-mask-detection 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5"/>
              </a:rPr>
              <a:t>https://github.com/deepme987/Tensorflow-Object-Detection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6"/>
              </a:rPr>
              <a:t>https://arxiv.org/abs/1905.11946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7"/>
              </a:rPr>
              <a:t>https://arxiv.org/abs/1911.09070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5"/>
              </a:rPr>
              <a:t>https://github.com/deepme987/Tensorflow-Object-Detection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8"/>
              </a:rPr>
              <a:t>https://github.com/tensorflow/models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9"/>
              </a:rPr>
              <a:t>https://tfhub.dev/tensorflow/efficientdet/d0/1</a:t>
            </a:r>
            <a:endParaRPr lang="en-US" altLang="zh-TW" sz="1200" u="sn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u="sng" dirty="0">
                <a:hlinkClick r:id="rId10"/>
              </a:rPr>
              <a:t>https://pysource.com/2021/03/11/distance-detection-with-depth-camera-intel-realsense-d435i/</a:t>
            </a:r>
            <a:endParaRPr lang="en-US" altLang="zh-TW" sz="1200" u="sng" dirty="0"/>
          </a:p>
          <a:p>
            <a:endParaRPr lang="zh-TW" altLang="en-US" u="sng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D71F598A-7026-294E-A503-B119D53AB223}"/>
              </a:ext>
            </a:extLst>
          </p:cNvPr>
          <p:cNvSpPr txBox="1">
            <a:spLocks/>
          </p:cNvSpPr>
          <p:nvPr/>
        </p:nvSpPr>
        <p:spPr>
          <a:xfrm>
            <a:off x="1137184" y="389701"/>
            <a:ext cx="81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ExtraBold"/>
              <a:buNone/>
              <a:defRPr sz="2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/>
              <a:t>Reference</a:t>
            </a:r>
            <a:endParaRPr lang="zh-TW" altLang="en-US" sz="2800" dirty="0"/>
          </a:p>
        </p:txBody>
      </p:sp>
      <p:sp>
        <p:nvSpPr>
          <p:cNvPr id="14" name="頁尾版面配置區 3">
            <a:extLst>
              <a:ext uri="{FF2B5EF4-FFF2-40B4-BE49-F238E27FC236}">
                <a16:creationId xmlns:a16="http://schemas.microsoft.com/office/drawing/2014/main" id="{C7400A37-0F49-CB46-BD63-57FEC8D74D56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770438E-38C1-694B-905F-A2B6786C5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84" y="389701"/>
            <a:ext cx="572700" cy="57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979442" y="3653176"/>
            <a:ext cx="7185115" cy="1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WEAR MASK and </a:t>
            </a:r>
            <a:br>
              <a:rPr lang="en" sz="2400" dirty="0"/>
            </a:br>
            <a:r>
              <a:rPr lang="en" sz="2400" dirty="0"/>
              <a:t>KEEP SOCIAL DISTANCE !</a:t>
            </a:r>
            <a:endParaRPr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5C4156E-E7E1-5541-8E8F-97141325F9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5"/>
          <p:cNvSpPr txBox="1">
            <a:spLocks noGrp="1"/>
          </p:cNvSpPr>
          <p:nvPr>
            <p:ph type="title"/>
          </p:nvPr>
        </p:nvSpPr>
        <p:spPr>
          <a:xfrm>
            <a:off x="466683" y="1652635"/>
            <a:ext cx="363817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and STAY SAFE !</a:t>
            </a:r>
            <a:endParaRPr dirty="0"/>
          </a:p>
        </p:txBody>
      </p:sp>
      <p:pic>
        <p:nvPicPr>
          <p:cNvPr id="973" name="Google Shape;9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47" y="890525"/>
            <a:ext cx="4708746" cy="33624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90462D-4ECD-3142-A739-3687D2EB7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22" name="Google Shape;222;p30">
            <a:extLst>
              <a:ext uri="{FF2B5EF4-FFF2-40B4-BE49-F238E27FC236}">
                <a16:creationId xmlns:a16="http://schemas.microsoft.com/office/drawing/2014/main" id="{168C5773-17E1-E649-877E-A3B84E03CFBB}"/>
              </a:ext>
            </a:extLst>
          </p:cNvPr>
          <p:cNvSpPr txBox="1">
            <a:spLocks/>
          </p:cNvSpPr>
          <p:nvPr/>
        </p:nvSpPr>
        <p:spPr>
          <a:xfrm>
            <a:off x="198327" y="3894181"/>
            <a:ext cx="3195688" cy="124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zh-TW" sz="1600" dirty="0"/>
              <a:t>Group 2:   </a:t>
            </a:r>
          </a:p>
          <a:p>
            <a:pPr marL="0" indent="0">
              <a:buNone/>
            </a:pPr>
            <a:r>
              <a:rPr lang="en-US" altLang="zh-TW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109136502   </a:t>
            </a:r>
            <a:r>
              <a:rPr lang="zh-TW" altLang="en-US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陳宗聖</a:t>
            </a:r>
          </a:p>
          <a:p>
            <a:pPr marL="0" indent="0">
              <a:buNone/>
            </a:pPr>
            <a:r>
              <a:rPr lang="en-US" altLang="zh-TW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109033573   </a:t>
            </a:r>
            <a:r>
              <a:rPr lang="zh-TW" altLang="en-US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吳育葦</a:t>
            </a:r>
          </a:p>
          <a:p>
            <a:pPr marL="0" indent="0">
              <a:buNone/>
            </a:pPr>
            <a:r>
              <a:rPr lang="en-US" altLang="zh-TW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109033804   </a:t>
            </a:r>
            <a:r>
              <a:rPr lang="zh-TW" altLang="en-US" sz="1400" b="1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張軼峯</a:t>
            </a:r>
            <a:br>
              <a:rPr lang="zh-TW" altLang="en-US" sz="14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</a:br>
            <a:endParaRPr lang="zh-TW" altLang="en-US" sz="1400" dirty="0"/>
          </a:p>
        </p:txBody>
      </p:sp>
      <p:sp>
        <p:nvSpPr>
          <p:cNvPr id="23" name="頁尾版面配置區 3">
            <a:extLst>
              <a:ext uri="{FF2B5EF4-FFF2-40B4-BE49-F238E27FC236}">
                <a16:creationId xmlns:a16="http://schemas.microsoft.com/office/drawing/2014/main" id="{6A79F994-A013-CB40-847C-5F1635142495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-1527040" y="2349403"/>
            <a:ext cx="8520600" cy="150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Goal &amp;</a:t>
            </a:r>
            <a:br>
              <a:rPr lang="en-US" altLang="zh-TW" dirty="0"/>
            </a:br>
            <a:r>
              <a:rPr lang="en-US" altLang="zh-TW" sz="2800" dirty="0"/>
              <a:t>Application Scenario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A0BC3F-26E5-2C47-985A-89ED5A3E7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6A31321B-0168-8349-A47D-41EA9284D819}"/>
              </a:ext>
            </a:extLst>
          </p:cNvPr>
          <p:cNvGrpSpPr/>
          <p:nvPr/>
        </p:nvGrpSpPr>
        <p:grpSpPr>
          <a:xfrm>
            <a:off x="533052" y="2731467"/>
            <a:ext cx="815679" cy="1995280"/>
            <a:chOff x="284575" y="2731467"/>
            <a:chExt cx="815679" cy="19952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FD64634-27FC-B44F-A9C6-0792F180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357" y="2731467"/>
              <a:ext cx="808897" cy="199528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4A82211-357C-5F4C-B017-07D258D12844}"/>
                </a:ext>
              </a:extLst>
            </p:cNvPr>
            <p:cNvSpPr/>
            <p:nvPr/>
          </p:nvSpPr>
          <p:spPr>
            <a:xfrm>
              <a:off x="844826" y="2738625"/>
              <a:ext cx="255428" cy="334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85AE133-F34F-814E-8399-E67D96B4F9B2}"/>
                </a:ext>
              </a:extLst>
            </p:cNvPr>
            <p:cNvSpPr/>
            <p:nvPr/>
          </p:nvSpPr>
          <p:spPr>
            <a:xfrm>
              <a:off x="284575" y="2738624"/>
              <a:ext cx="234745" cy="1288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80022AF-69BC-4226-ABBA-D7FA27CE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80" y="196548"/>
            <a:ext cx="6371439" cy="572700"/>
          </a:xfrm>
        </p:spPr>
        <p:txBody>
          <a:bodyPr/>
          <a:lstStyle/>
          <a:p>
            <a:pPr algn="ctr"/>
            <a:r>
              <a:rPr lang="en-US" altLang="zh-TW" sz="2800" dirty="0"/>
              <a:t>Face-mask detection and</a:t>
            </a:r>
            <a:br>
              <a:rPr lang="en-US" altLang="zh-TW" sz="2800" dirty="0"/>
            </a:br>
            <a:r>
              <a:rPr lang="en-US" altLang="zh-TW" sz="2800" dirty="0"/>
              <a:t>Social distance warning system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ABBA7A-F879-524C-9881-D9C8FFE4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7" y="2513355"/>
            <a:ext cx="534227" cy="5342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8FF12E-A844-6A40-BF4D-DEFD81F29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45"/>
          <a:stretch/>
        </p:blipFill>
        <p:spPr>
          <a:xfrm>
            <a:off x="2941981" y="2055878"/>
            <a:ext cx="4552123" cy="2730503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79029D0-4204-7F49-8CF1-07E8B6C07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21A6FD-4392-1143-86E1-CD374757F2AE}"/>
              </a:ext>
            </a:extLst>
          </p:cNvPr>
          <p:cNvSpPr/>
          <p:nvPr/>
        </p:nvSpPr>
        <p:spPr>
          <a:xfrm>
            <a:off x="546617" y="4462670"/>
            <a:ext cx="808896" cy="264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63429B-859C-1F48-B8BA-648881C44826}"/>
              </a:ext>
            </a:extLst>
          </p:cNvPr>
          <p:cNvSpPr/>
          <p:nvPr/>
        </p:nvSpPr>
        <p:spPr>
          <a:xfrm>
            <a:off x="913560" y="4160216"/>
            <a:ext cx="57600" cy="566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D441C659-7703-E041-9C0F-34CA5B24D05E}"/>
              </a:ext>
            </a:extLst>
          </p:cNvPr>
          <p:cNvSpPr/>
          <p:nvPr/>
        </p:nvSpPr>
        <p:spPr>
          <a:xfrm>
            <a:off x="539836" y="4644226"/>
            <a:ext cx="808895" cy="111095"/>
          </a:xfrm>
          <a:prstGeom prst="roundRect">
            <a:avLst>
              <a:gd name="adj" fmla="val 346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B05CF0F-1E08-A442-8B18-C81E58A92DB5}"/>
              </a:ext>
            </a:extLst>
          </p:cNvPr>
          <p:cNvCxnSpPr>
            <a:cxnSpLocks/>
          </p:cNvCxnSpPr>
          <p:nvPr/>
        </p:nvCxnSpPr>
        <p:spPr>
          <a:xfrm flipV="1">
            <a:off x="1535594" y="2746373"/>
            <a:ext cx="644387" cy="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5D3BD7-CF30-C74C-952D-3DE439C6FD72}"/>
              </a:ext>
            </a:extLst>
          </p:cNvPr>
          <p:cNvCxnSpPr>
            <a:cxnSpLocks/>
          </p:cNvCxnSpPr>
          <p:nvPr/>
        </p:nvCxnSpPr>
        <p:spPr>
          <a:xfrm>
            <a:off x="1520685" y="2888009"/>
            <a:ext cx="543339" cy="15957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954372C-948F-5549-9DA8-639E14D9C558}"/>
              </a:ext>
            </a:extLst>
          </p:cNvPr>
          <p:cNvCxnSpPr>
            <a:cxnSpLocks/>
          </p:cNvCxnSpPr>
          <p:nvPr/>
        </p:nvCxnSpPr>
        <p:spPr>
          <a:xfrm flipV="1">
            <a:off x="1529987" y="2412177"/>
            <a:ext cx="543339" cy="15957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5D3BD-FB1E-BE45-897E-6772B82A56B8}"/>
              </a:ext>
            </a:extLst>
          </p:cNvPr>
          <p:cNvSpPr txBox="1"/>
          <p:nvPr/>
        </p:nvSpPr>
        <p:spPr>
          <a:xfrm>
            <a:off x="241039" y="1300165"/>
            <a:ext cx="1653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Bolometer )</a:t>
            </a:r>
          </a:p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Depth Camera</a:t>
            </a:r>
          </a:p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 Detection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593E722-628C-7545-BF2D-0278E8B68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92395">
            <a:off x="351896" y="2114025"/>
            <a:ext cx="386427" cy="457331"/>
          </a:xfrm>
          <a:prstGeom prst="rect">
            <a:avLst/>
          </a:prstGeom>
        </p:spPr>
      </p:pic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A963AEB-A597-2F44-80F8-DADDF17CD8A3}"/>
              </a:ext>
            </a:extLst>
          </p:cNvPr>
          <p:cNvCxnSpPr/>
          <p:nvPr/>
        </p:nvCxnSpPr>
        <p:spPr>
          <a:xfrm>
            <a:off x="2941981" y="4769346"/>
            <a:ext cx="4552123" cy="0"/>
          </a:xfrm>
          <a:prstGeom prst="line">
            <a:avLst/>
          </a:prstGeom>
          <a:ln w="38100">
            <a:solidFill>
              <a:srgbClr val="F6B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頁尾版面配置區 3">
            <a:extLst>
              <a:ext uri="{FF2B5EF4-FFF2-40B4-BE49-F238E27FC236}">
                <a16:creationId xmlns:a16="http://schemas.microsoft.com/office/drawing/2014/main" id="{3662AE83-4FC9-7549-9675-BDD1CB31CF93}"/>
              </a:ext>
            </a:extLst>
          </p:cNvPr>
          <p:cNvSpPr txBox="1">
            <a:spLocks/>
          </p:cNvSpPr>
          <p:nvPr/>
        </p:nvSpPr>
        <p:spPr>
          <a:xfrm>
            <a:off x="538232" y="485437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48C37774-C66C-B548-860C-D4C9DD6FA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288" y="3956908"/>
            <a:ext cx="382454" cy="377732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6852A1AE-127B-F942-8B2E-8BF248286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844" y="3260184"/>
            <a:ext cx="486701" cy="48069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0E044D15-0B8E-8844-B6ED-3401D621D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836" y="4326193"/>
            <a:ext cx="308412" cy="31247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8C909D3A-9552-CC41-91B7-D6D2A21503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498" y="3825053"/>
            <a:ext cx="400927" cy="3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7FED2D3A-E9EC-4ACB-B5A1-69C338AB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780" y="1281259"/>
            <a:ext cx="4512818" cy="3071700"/>
          </a:xfrm>
        </p:spPr>
        <p:txBody>
          <a:bodyPr/>
          <a:lstStyle/>
          <a:p>
            <a:pPr marL="13970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設計一套影像辨識系統應用在室內外的出入口，進行體溫檢測時，同時判斷是否戴著口罩及保持社交距離。因此目標分為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Wearing mask detection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Social distance warning system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結合測熱儀便可做到「體溫、有無戴口罩、是否保持社交距離」三種防疫措施的檢測。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標題 12">
            <a:extLst>
              <a:ext uri="{FF2B5EF4-FFF2-40B4-BE49-F238E27FC236}">
                <a16:creationId xmlns:a16="http://schemas.microsoft.com/office/drawing/2014/main" id="{37746303-1255-4280-9CDB-F729B166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04" y="445025"/>
            <a:ext cx="7494418" cy="572700"/>
          </a:xfrm>
        </p:spPr>
        <p:txBody>
          <a:bodyPr/>
          <a:lstStyle/>
          <a:p>
            <a:r>
              <a:rPr lang="en-US" altLang="zh-TW" sz="2800" dirty="0"/>
              <a:t>Goal</a:t>
            </a:r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528901-1C60-DC49-BAF2-B3EF564E6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E2AF73C7-BB95-BE4F-BEA1-24C55D5EEB12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D05FB-0B0E-5643-BCDF-0BD49FD9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3" y="357445"/>
            <a:ext cx="572700" cy="572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8134059-7715-114C-808E-B3AE3B57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46" y="1363495"/>
            <a:ext cx="3715660" cy="278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467310" y="2124719"/>
            <a:ext cx="4233595" cy="1681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700" dirty="0"/>
              <a:t>Method &amp;</a:t>
            </a:r>
            <a:br>
              <a:rPr lang="en-US" altLang="zh-TW" sz="2700" dirty="0"/>
            </a:br>
            <a:r>
              <a:rPr lang="en-US" altLang="zh-TW" sz="2700" dirty="0"/>
              <a:t>implementation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4F318C-D01A-134D-B61D-8F430E046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77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2885846-20F5-4884-BD98-7534CB603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05933"/>
            <a:ext cx="5764696" cy="1392988"/>
          </a:xfrm>
        </p:spPr>
        <p:txBody>
          <a:bodyPr/>
          <a:lstStyle/>
          <a:p>
            <a:pPr marL="139700" indent="0">
              <a:buNone/>
            </a:pPr>
            <a:r>
              <a:rPr lang="en-US" altLang="zh-TW" sz="1800" dirty="0"/>
              <a:t>       kaggle - Face Mask Detection</a:t>
            </a:r>
            <a:r>
              <a:rPr lang="en-US" altLang="zh-TW" dirty="0"/>
              <a:t> </a:t>
            </a:r>
            <a:r>
              <a:rPr lang="en-US" altLang="zh-TW" sz="1000" dirty="0"/>
              <a:t>[1]</a:t>
            </a:r>
            <a:endParaRPr lang="en-US" altLang="zh-TW" sz="1050" dirty="0"/>
          </a:p>
          <a:p>
            <a:pPr marL="596900" lvl="1" indent="0">
              <a:lnSpc>
                <a:spcPct val="150000"/>
              </a:lnSpc>
              <a:buNone/>
            </a:pPr>
            <a:r>
              <a:rPr lang="en-US" altLang="zh-TW" dirty="0"/>
              <a:t>Contains 853 images belonging to the </a:t>
            </a:r>
            <a:r>
              <a:rPr lang="en-US" altLang="zh-TW" dirty="0">
                <a:solidFill>
                  <a:srgbClr val="FF0000"/>
                </a:solidFill>
              </a:rPr>
              <a:t>3 classes</a:t>
            </a:r>
            <a:r>
              <a:rPr lang="en-US" altLang="zh-TW" dirty="0"/>
              <a:t>, as well as their bounding boxes in the PASCAL VOC format. </a:t>
            </a:r>
            <a:br>
              <a:rPr lang="en-US" altLang="zh-TW" dirty="0"/>
            </a:br>
            <a:r>
              <a:rPr lang="en-US" altLang="zh-TW" dirty="0"/>
              <a:t>Three classes are: With mask, without mask, Mask worn incorrectly.</a:t>
            </a:r>
          </a:p>
          <a:p>
            <a:pPr marL="596900" lvl="1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63659C5-F336-4D42-ABE6-5BED9C31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352733"/>
            <a:ext cx="7739132" cy="572700"/>
          </a:xfrm>
        </p:spPr>
        <p:txBody>
          <a:bodyPr/>
          <a:lstStyle/>
          <a:p>
            <a:r>
              <a:rPr lang="en-US" altLang="zh-TW" sz="2800" dirty="0"/>
              <a:t>Dataset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2BC86F-F675-D14A-982E-792CF092DA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16F3DA-8B7A-D34A-B4DA-5F584FEE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2068"/>
            <a:ext cx="9144000" cy="1566407"/>
          </a:xfrm>
          <a:prstGeom prst="rect">
            <a:avLst/>
          </a:prstGeom>
        </p:spPr>
      </p:pic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1845E245-9675-9441-B016-BCCEEE62FD26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6CEC8C-814D-8043-AD21-9945093D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9" y="385751"/>
            <a:ext cx="548701" cy="5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34749A0-D85C-4118-80BF-3EE3788C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050" y="1477172"/>
            <a:ext cx="5029654" cy="30717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Tensorflow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Garden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[6]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下載並選用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pre-trained model EfficientDet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[7]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作為我們的模型架構。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EfficientDet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COCO 2017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pre-trained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，發表於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CVPR 2020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為當時的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SOTA 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09E929-790F-463F-A069-451E4885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7" y="410834"/>
            <a:ext cx="7345331" cy="572700"/>
          </a:xfrm>
        </p:spPr>
        <p:txBody>
          <a:bodyPr/>
          <a:lstStyle/>
          <a:p>
            <a:r>
              <a:rPr lang="en-US" altLang="zh-TW" sz="2800" dirty="0"/>
              <a:t>EfficientDet</a:t>
            </a:r>
          </a:p>
        </p:txBody>
      </p:sp>
      <p:pic>
        <p:nvPicPr>
          <p:cNvPr id="4" name="Picture 2" descr="https://lh4.googleusercontent.com/EJZBJBMx-MHe0BkhH0hWy8cXSpUvtsiE46MBxcshb7hQQ2Nhd10X4cFaPl1ovEByvXptK2bsC4h5f75cLRXw-X3DwiPtLvmG0f56Kbw9kTtY4grB-Wx4XocQtMyFJWLjDQGTTa8K">
            <a:extLst>
              <a:ext uri="{FF2B5EF4-FFF2-40B4-BE49-F238E27FC236}">
                <a16:creationId xmlns:a16="http://schemas.microsoft.com/office/drawing/2014/main" id="{214BAF07-FEDA-420D-824C-85F3135C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83" y="985299"/>
            <a:ext cx="3166438" cy="3467431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4DD57D-E2EA-424E-8E88-3940E618E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D9A45243-52AA-5F4E-9E2F-725E2AD75558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E13713-0C2A-A742-9FE7-222DB247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2" y="434833"/>
            <a:ext cx="548701" cy="5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CDD59D1-9915-4B2B-8C7B-38016B746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83" y="1108433"/>
            <a:ext cx="4968211" cy="30717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EfficientDet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EfficientNet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[3]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backbone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，結合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bi-directional feature pyramid network (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BiFPN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，並接上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box/class prediction network</a:t>
            </a:r>
            <a:r>
              <a:rPr lang="zh-TW" altLang="en-US" dirty="0">
                <a:ea typeface="Noto Sans TC Medium" panose="020B0600000000000000" pitchFamily="34" charset="-120"/>
              </a:rPr>
              <a:t>。</a:t>
            </a:r>
            <a:endParaRPr lang="en-US" altLang="zh-TW" dirty="0">
              <a:ea typeface="Noto Sans TC Medium" panose="020B0600000000000000" pitchFamily="34" charset="-120"/>
            </a:endParaRPr>
          </a:p>
          <a:p>
            <a:pPr lvl="1">
              <a:buFontTx/>
              <a:buChar char="-"/>
            </a:pPr>
            <a:endParaRPr lang="en-US" altLang="zh-TW" dirty="0"/>
          </a:p>
          <a:p>
            <a:pPr marL="596900" lvl="1" indent="0">
              <a:buNone/>
            </a:pPr>
            <a:endParaRPr lang="zh-TW" altLang="en-US" dirty="0"/>
          </a:p>
        </p:txBody>
      </p:sp>
      <p:pic>
        <p:nvPicPr>
          <p:cNvPr id="4" name="Picture 2" descr="https://lh3.googleusercontent.com/su_mRI2_SBZVkr6uQ2Z99eW7NzCrx4cHqTkO0c7y8EAEcw6atUV42e4AVI1TOrLQHcGjydFEF3T1rUQGi0IA6jH4BvnC-hqomZyamht29UWM-pbIR5dYfL9WqtV7ergzuTACSwPj">
            <a:extLst>
              <a:ext uri="{FF2B5EF4-FFF2-40B4-BE49-F238E27FC236}">
                <a16:creationId xmlns:a16="http://schemas.microsoft.com/office/drawing/2014/main" id="{99C7BF19-F593-4060-B172-AC532635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278" y="2377138"/>
            <a:ext cx="5346862" cy="2366141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A3AB73-BE09-2E42-B909-E96D8256C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AC345979-DFA9-A241-BACA-E27485E27003}"/>
              </a:ext>
            </a:extLst>
          </p:cNvPr>
          <p:cNvSpPr txBox="1">
            <a:spLocks/>
          </p:cNvSpPr>
          <p:nvPr/>
        </p:nvSpPr>
        <p:spPr>
          <a:xfrm>
            <a:off x="5587310" y="48699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NTHU IEEM - Neural Networks - 2021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標題 2">
            <a:extLst>
              <a:ext uri="{FF2B5EF4-FFF2-40B4-BE49-F238E27FC236}">
                <a16:creationId xmlns:a16="http://schemas.microsoft.com/office/drawing/2014/main" id="{0E2D9FB7-55C7-1243-AC0F-7632C4DD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7" y="410834"/>
            <a:ext cx="7345331" cy="572700"/>
          </a:xfrm>
        </p:spPr>
        <p:txBody>
          <a:bodyPr/>
          <a:lstStyle/>
          <a:p>
            <a:r>
              <a:rPr lang="en-US" altLang="zh-TW" sz="2800" dirty="0"/>
              <a:t>EfficientDet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550C32-87FB-6B46-AD53-365DA3ECB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2" y="434833"/>
            <a:ext cx="548701" cy="5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Coronavirus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6BA3B"/>
      </a:accent1>
      <a:accent2>
        <a:srgbClr val="CCCCCC"/>
      </a:accent2>
      <a:accent3>
        <a:srgbClr val="FFE4A9"/>
      </a:accent3>
      <a:accent4>
        <a:srgbClr val="C29537"/>
      </a:accent4>
      <a:accent5>
        <a:srgbClr val="7E6329"/>
      </a:accent5>
      <a:accent6>
        <a:srgbClr val="F6883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963</Words>
  <Application>Microsoft Macintosh PowerPoint</Application>
  <PresentationFormat>如螢幕大小 (16:9)</PresentationFormat>
  <Paragraphs>134</Paragraphs>
  <Slides>24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Montserrat</vt:lpstr>
      <vt:lpstr>Noto Sans TC Medium</vt:lpstr>
      <vt:lpstr>Microsoft JhengHei</vt:lpstr>
      <vt:lpstr>Montserrat ExtraBold</vt:lpstr>
      <vt:lpstr>Cambria Math</vt:lpstr>
      <vt:lpstr>Palatino Linotype</vt:lpstr>
      <vt:lpstr>Arial</vt:lpstr>
      <vt:lpstr>Wingdings</vt:lpstr>
      <vt:lpstr>Coronavirus Clinical Case by Slidesgo</vt:lpstr>
      <vt:lpstr>Final Project:  Face mask &amp; social distance detection in real-time video stream</vt:lpstr>
      <vt:lpstr>Goal &amp; Application Scenario</vt:lpstr>
      <vt:lpstr>Goal &amp; Application Scenario</vt:lpstr>
      <vt:lpstr>Face-mask detection and Social distance warning system</vt:lpstr>
      <vt:lpstr>Goal</vt:lpstr>
      <vt:lpstr>Method &amp; implementation</vt:lpstr>
      <vt:lpstr>Dataset</vt:lpstr>
      <vt:lpstr>EfficientDet</vt:lpstr>
      <vt:lpstr>EfficientDet</vt:lpstr>
      <vt:lpstr>Weighted BiFPN</vt:lpstr>
      <vt:lpstr>Testing results</vt:lpstr>
      <vt:lpstr>Static photo inference  and running on Colab with webcam</vt:lpstr>
      <vt:lpstr>Intel RealSense depth camera D435</vt:lpstr>
      <vt:lpstr>Social distance warning system</vt:lpstr>
      <vt:lpstr>Demo</vt:lpstr>
      <vt:lpstr>Mask detection</vt:lpstr>
      <vt:lpstr>Social distance detection</vt:lpstr>
      <vt:lpstr>Discussion</vt:lpstr>
      <vt:lpstr>Discussion</vt:lpstr>
      <vt:lpstr>Discussion</vt:lpstr>
      <vt:lpstr>Reference</vt:lpstr>
      <vt:lpstr>PowerPoint 簡報</vt:lpstr>
      <vt:lpstr>WEAR MASK and  KEEP SOCIAL DISTANCE !</vt:lpstr>
      <vt:lpstr>THANKS and STAY SAFE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  Face mask &amp; social distance detection in real-time video stream</dc:title>
  <cp:lastModifiedBy>軼峯 張</cp:lastModifiedBy>
  <cp:revision>32</cp:revision>
  <dcterms:modified xsi:type="dcterms:W3CDTF">2021-06-23T07:33:08Z</dcterms:modified>
</cp:coreProperties>
</file>